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76"/>
  </p:notesMasterIdLst>
  <p:sldIdLst>
    <p:sldId id="256" r:id="rId2"/>
    <p:sldId id="258" r:id="rId3"/>
    <p:sldId id="260" r:id="rId4"/>
    <p:sldId id="261" r:id="rId5"/>
    <p:sldId id="265" r:id="rId6"/>
    <p:sldId id="266" r:id="rId7"/>
    <p:sldId id="267" r:id="rId8"/>
    <p:sldId id="268" r:id="rId9"/>
    <p:sldId id="270" r:id="rId10"/>
    <p:sldId id="272" r:id="rId11"/>
    <p:sldId id="273" r:id="rId12"/>
    <p:sldId id="274" r:id="rId13"/>
    <p:sldId id="275" r:id="rId14"/>
    <p:sldId id="452" r:id="rId15"/>
    <p:sldId id="453" r:id="rId16"/>
    <p:sldId id="454" r:id="rId17"/>
    <p:sldId id="456" r:id="rId18"/>
    <p:sldId id="277" r:id="rId19"/>
    <p:sldId id="280" r:id="rId20"/>
    <p:sldId id="457" r:id="rId21"/>
    <p:sldId id="281" r:id="rId22"/>
    <p:sldId id="282" r:id="rId23"/>
    <p:sldId id="458" r:id="rId24"/>
    <p:sldId id="299" r:id="rId25"/>
    <p:sldId id="301" r:id="rId26"/>
    <p:sldId id="307" r:id="rId27"/>
    <p:sldId id="308" r:id="rId28"/>
    <p:sldId id="309" r:id="rId29"/>
    <p:sldId id="310" r:id="rId30"/>
    <p:sldId id="311" r:id="rId31"/>
    <p:sldId id="313" r:id="rId32"/>
    <p:sldId id="315" r:id="rId33"/>
    <p:sldId id="316" r:id="rId34"/>
    <p:sldId id="319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31" r:id="rId44"/>
    <p:sldId id="333" r:id="rId45"/>
    <p:sldId id="575" r:id="rId46"/>
    <p:sldId id="394" r:id="rId47"/>
    <p:sldId id="628" r:id="rId48"/>
    <p:sldId id="627" r:id="rId49"/>
    <p:sldId id="626" r:id="rId50"/>
    <p:sldId id="606" r:id="rId51"/>
    <p:sldId id="466" r:id="rId52"/>
    <p:sldId id="468" r:id="rId53"/>
    <p:sldId id="577" r:id="rId54"/>
    <p:sldId id="470" r:id="rId55"/>
    <p:sldId id="471" r:id="rId56"/>
    <p:sldId id="472" r:id="rId57"/>
    <p:sldId id="430" r:id="rId58"/>
    <p:sldId id="431" r:id="rId59"/>
    <p:sldId id="432" r:id="rId60"/>
    <p:sldId id="607" r:id="rId61"/>
    <p:sldId id="608" r:id="rId62"/>
    <p:sldId id="609" r:id="rId63"/>
    <p:sldId id="610" r:id="rId64"/>
    <p:sldId id="611" r:id="rId65"/>
    <p:sldId id="612" r:id="rId66"/>
    <p:sldId id="613" r:id="rId67"/>
    <p:sldId id="614" r:id="rId68"/>
    <p:sldId id="615" r:id="rId69"/>
    <p:sldId id="616" r:id="rId70"/>
    <p:sldId id="618" r:id="rId71"/>
    <p:sldId id="619" r:id="rId72"/>
    <p:sldId id="620" r:id="rId73"/>
    <p:sldId id="621" r:id="rId74"/>
    <p:sldId id="622" r:id="rId7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CC"/>
    <a:srgbClr val="CC0099"/>
    <a:srgbClr val="FF0000"/>
    <a:srgbClr val="000000"/>
    <a:srgbClr val="FFFF00"/>
    <a:srgbClr val="E71735"/>
    <a:srgbClr val="E92541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04" autoAdjust="0"/>
    <p:restoredTop sz="94659" autoAdjust="0"/>
  </p:normalViewPr>
  <p:slideViewPr>
    <p:cSldViewPr>
      <p:cViewPr>
        <p:scale>
          <a:sx n="66" d="100"/>
          <a:sy n="66" d="100"/>
        </p:scale>
        <p:origin x="-127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6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3CEBFB2-C05F-4B29-81A9-7B207FA49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F1E3EE-1A5B-491E-8074-B9D5BE5B43A9}" type="slidenum">
              <a:rPr lang="en-US"/>
              <a:pPr/>
              <a:t>30</a:t>
            </a:fld>
            <a:endParaRPr lang="en-US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B841C-311C-4292-A119-5D1574BBF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FB6DD-5FAD-4902-A190-62AF8FABF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5FAEC-F102-4C81-9C47-EA768C184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F7FECC-E658-4211-AD82-B6C82AF41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FCE9-B0E1-4E15-AE95-0CD374705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ADE40-2173-4003-B96B-2473195EC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C0AC-40D2-4BA2-8E70-F04E5D68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5F3AC-C790-46F2-8676-AE996E81D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6DD97-53AC-4635-95D7-0A59C401B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C31E-02F3-4B9B-80CE-EBFA33A43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A401F-3659-43AB-9048-46D5CC329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D56DC-1B8C-44F1-8A1E-165E90EEC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C4BB16-D723-4C90-ADE2-86923F103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3.w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/imgres?imgurl=http://www.biol.pmf.hr/e-skola/odgovori/odg-slike/odg258-3.jpg&amp;imgrefurl=http://www.biol.pmf.hr/e-skola/odgovori/odgovor258.htm&amp;usg=__Fe8ZQnrA4oAbT6NRVjwO_LQPIAo=&amp;h=227&amp;w=302&amp;sz=10&amp;hl=sr&amp;start=61&amp;itbs=1&amp;tbnid=iBBuVkoI0VR8GM:&amp;tbnh=87&amp;tbnw=116&amp;prev=/images?q=koliformne+bakterije&amp;start=54&amp;hl=sr&amp;sa=N&amp;gbv=2&amp;ndsp=18&amp;tbs=isch: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b="1" dirty="0" smtClean="0">
                <a:latin typeface="Arial" charset="0"/>
              </a:rPr>
              <a:t/>
            </a:r>
            <a:br>
              <a:rPr lang="sr-Latn-CS" b="1" dirty="0" smtClean="0">
                <a:latin typeface="Arial" charset="0"/>
              </a:rPr>
            </a:br>
            <a:r>
              <a:rPr lang="sr-Latn-CS" b="1" dirty="0" smtClean="0">
                <a:latin typeface="Arial" charset="0"/>
              </a:rPr>
              <a:t>Броматологија</a:t>
            </a:r>
            <a:endParaRPr lang="en-US" b="1" dirty="0" smtClean="0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981450"/>
            <a:ext cx="6400800" cy="1752600"/>
          </a:xfrm>
        </p:spPr>
        <p:txBody>
          <a:bodyPr>
            <a:normAutofit/>
          </a:bodyPr>
          <a:lstStyle/>
          <a:p>
            <a:r>
              <a:rPr lang="sr-Latn-CS" dirty="0" smtClean="0">
                <a:solidFill>
                  <a:srgbClr val="898989"/>
                </a:solidFill>
              </a:rPr>
              <a:t>4.</a:t>
            </a:r>
            <a:r>
              <a:rPr lang="sr-Cyrl-CS" dirty="0" smtClean="0">
                <a:solidFill>
                  <a:srgbClr val="898989"/>
                </a:solidFill>
              </a:rPr>
              <a:t> НЕДЕЉА</a:t>
            </a:r>
            <a:r>
              <a:rPr lang="en-US" dirty="0" smtClean="0">
                <a:solidFill>
                  <a:srgbClr val="898989"/>
                </a:solidFill>
              </a:rPr>
              <a:t> </a:t>
            </a:r>
            <a:r>
              <a:rPr lang="bs-Cyrl-BA" smtClean="0">
                <a:solidFill>
                  <a:srgbClr val="898989"/>
                </a:solidFill>
              </a:rPr>
              <a:t>НАСТАВЕ</a:t>
            </a:r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68313" y="620713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57200" y="2268538"/>
            <a:ext cx="800100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b="1" i="1"/>
              <a:t>Паразити</a:t>
            </a:r>
            <a:r>
              <a:rPr lang="en-US" sz="2400" b="1"/>
              <a:t> који се могу пренети водом и доводе до оштећења здравља су : </a:t>
            </a:r>
          </a:p>
          <a:p>
            <a:pPr algn="just">
              <a:buFont typeface="Wingdings" pitchFamily="2" charset="2"/>
              <a:buNone/>
            </a:pPr>
            <a:endParaRPr lang="en-US" sz="2400" b="1"/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Aentameba histolitica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Lamblia intestinalis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Askaris lumbrikoides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Trihocefalus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Oxyuris vermicularis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1079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57200" y="4445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71628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Микроорганизми краће опстају у:</a:t>
            </a:r>
          </a:p>
          <a:p>
            <a:pPr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загађеној води 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на вишој температури 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при јачем и дужем </a:t>
            </a:r>
            <a:r>
              <a:rPr lang="sr-Latn-CS" sz="2400" b="1"/>
              <a:t>с</a:t>
            </a:r>
            <a:r>
              <a:rPr lang="en-US" sz="2400" b="1"/>
              <a:t>унчевом зрачењу</a:t>
            </a:r>
          </a:p>
          <a:p>
            <a:pPr lvl="2"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при мањој количини органских материја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чешћој промени физичких и хемијских својстава воде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3346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240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33400" y="2543175"/>
            <a:ext cx="81534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Према подацима СЗО од болести  пренетих водом оболи око 500 милиона људи, а умре око 10 милиона.</a:t>
            </a:r>
          </a:p>
          <a:p>
            <a:pPr algn="just"/>
            <a:endParaRPr lang="en-US" sz="2400" b="1"/>
          </a:p>
          <a:p>
            <a:pPr lvl="2" algn="just"/>
            <a:endParaRPr lang="en-US" sz="2400" b="1"/>
          </a:p>
          <a:p>
            <a:pPr algn="just"/>
            <a:r>
              <a:rPr lang="en-US" sz="2400" b="1"/>
              <a:t>Процењује се да око 10% болничких кревета користе болесници оболели од болести пренети микробиолошки неисправном водом.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2389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79388" y="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240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50825" y="1196975"/>
            <a:ext cx="86423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/>
              <a:t>Вода може бити физичко-хемијски неисправна због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 u="sng"/>
              <a:t>повећаног</a:t>
            </a:r>
            <a:r>
              <a:rPr lang="sr-Latn-CS" sz="2400" b="1" u="sng"/>
              <a:t> садржаја:</a:t>
            </a:r>
          </a:p>
          <a:p>
            <a:pPr algn="just"/>
            <a:r>
              <a:rPr lang="en-US" sz="2400" b="1"/>
              <a:t>нитр</a:t>
            </a:r>
            <a:r>
              <a:rPr lang="sr-Cyrl-CS" sz="2400" b="1"/>
              <a:t>а</a:t>
            </a:r>
            <a:r>
              <a:rPr lang="en-US" sz="2400" b="1"/>
              <a:t>т</a:t>
            </a:r>
            <a:r>
              <a:rPr lang="sr-Latn-CS" sz="2400" b="1"/>
              <a:t>а</a:t>
            </a:r>
            <a:r>
              <a:rPr lang="en-US" sz="2400" b="1"/>
              <a:t>-метхемоглобинемија, </a:t>
            </a:r>
            <a:endParaRPr lang="sr-Latn-CS" sz="2400" b="1"/>
          </a:p>
          <a:p>
            <a:pPr algn="just"/>
            <a:r>
              <a:rPr lang="en-US" sz="2400" b="1"/>
              <a:t>магнезијум</a:t>
            </a:r>
            <a:r>
              <a:rPr lang="sr-Latn-CS" sz="2400" b="1"/>
              <a:t>а</a:t>
            </a:r>
            <a:r>
              <a:rPr lang="en-US" sz="2400" b="1"/>
              <a:t>-дијареја, </a:t>
            </a:r>
            <a:endParaRPr lang="sr-Latn-CS" sz="2400" b="1"/>
          </a:p>
          <a:p>
            <a:pPr algn="just"/>
            <a:r>
              <a:rPr lang="en-US" sz="2400" b="1"/>
              <a:t>детерџен</a:t>
            </a:r>
            <a:r>
              <a:rPr lang="sr-Latn-CS" sz="2400" b="1"/>
              <a:t>ата</a:t>
            </a:r>
            <a:r>
              <a:rPr lang="en-US" sz="2400" b="1"/>
              <a:t>-алергије, </a:t>
            </a:r>
            <a:endParaRPr lang="sr-Latn-CS" sz="2400" b="1"/>
          </a:p>
          <a:p>
            <a:pPr algn="just"/>
            <a:r>
              <a:rPr lang="en-US" sz="2400" b="1"/>
              <a:t>трухалометан</a:t>
            </a:r>
            <a:r>
              <a:rPr lang="sr-Latn-CS" sz="2400" b="1"/>
              <a:t>а</a:t>
            </a:r>
            <a:r>
              <a:rPr lang="en-US" sz="2400" b="1" i="1"/>
              <a:t>, PAH</a:t>
            </a:r>
            <a:r>
              <a:rPr lang="sr-Latn-CS" sz="2400" b="1" i="1"/>
              <a:t> (</a:t>
            </a:r>
            <a:r>
              <a:rPr lang="sr-Latn-CS" sz="2400" b="1"/>
              <a:t>полициклични ароматични угљ.водоници</a:t>
            </a:r>
            <a:r>
              <a:rPr lang="sr-Latn-CS" sz="2400" b="1" i="1"/>
              <a:t>)</a:t>
            </a:r>
            <a:r>
              <a:rPr lang="en-US" sz="2400" b="1" i="1"/>
              <a:t>, PCB</a:t>
            </a:r>
            <a:r>
              <a:rPr lang="sr-Latn-CS" sz="2400" b="1" i="1"/>
              <a:t> (</a:t>
            </a:r>
            <a:r>
              <a:rPr lang="sr-Latn-CS" sz="2400" b="1"/>
              <a:t>полихлоровани бифенили</a:t>
            </a:r>
            <a:r>
              <a:rPr lang="sr-Latn-CS" sz="2400" b="1" i="1"/>
              <a:t>)</a:t>
            </a:r>
            <a:r>
              <a:rPr lang="en-US" sz="2400" b="1" i="1"/>
              <a:t>-</a:t>
            </a:r>
            <a:r>
              <a:rPr lang="en-US" sz="2400" b="1"/>
              <a:t>малигна обољења</a:t>
            </a:r>
            <a:endParaRPr lang="sr-Latn-CS" sz="2400" b="1"/>
          </a:p>
          <a:p>
            <a:pPr algn="just"/>
            <a:endParaRPr lang="sr-Latn-CS" sz="2400" b="1" i="1"/>
          </a:p>
          <a:p>
            <a:pPr algn="just">
              <a:buFontTx/>
              <a:buChar char="•"/>
            </a:pPr>
            <a:r>
              <a:rPr lang="en-US" sz="2400" b="1" u="sng"/>
              <a:t>или смањеног</a:t>
            </a:r>
            <a:r>
              <a:rPr lang="sr-Latn-CS" sz="2400" b="1" u="sng"/>
              <a:t> садржаја:</a:t>
            </a:r>
            <a:r>
              <a:rPr lang="en-US" sz="2400" b="1" u="sng"/>
              <a:t> </a:t>
            </a:r>
            <a:endParaRPr lang="sr-Latn-CS" sz="2400" b="1" u="sng"/>
          </a:p>
          <a:p>
            <a:pPr algn="just"/>
            <a:r>
              <a:rPr lang="en-US" sz="2400" b="1"/>
              <a:t>јод-струма, </a:t>
            </a:r>
            <a:endParaRPr lang="sr-Latn-CS" sz="2400" b="1"/>
          </a:p>
          <a:p>
            <a:pPr algn="just"/>
            <a:r>
              <a:rPr lang="en-US" sz="2400" b="1"/>
              <a:t>флуор-зубни каријес, </a:t>
            </a:r>
            <a:endParaRPr lang="sr-Latn-CS" sz="2400" b="1"/>
          </a:p>
          <a:p>
            <a:pPr algn="just"/>
            <a:r>
              <a:rPr lang="sr-Latn-CS" sz="2400" b="1"/>
              <a:t>к</a:t>
            </a:r>
            <a:r>
              <a:rPr lang="en-US" sz="2400" b="1"/>
              <a:t>алцијум и магнезијум</a:t>
            </a:r>
            <a:r>
              <a:rPr lang="sr-Latn-CS" sz="2400" b="1"/>
              <a:t>-</a:t>
            </a:r>
            <a:r>
              <a:rPr lang="en-US" sz="2400" b="1"/>
              <a:t>болести КВС</a:t>
            </a:r>
            <a:endParaRPr lang="en-US" sz="2400"/>
          </a:p>
        </p:txBody>
      </p:sp>
    </p:spTree>
  </p:cSld>
  <p:clrMapOvr>
    <a:masterClrMapping/>
  </p:clrMapOvr>
  <p:transition advTm="7359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Порекло воде у природи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7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 b="1" smtClean="0">
                <a:latin typeface="Arial" charset="0"/>
              </a:rPr>
              <a:t>1. атмосферска- водена пара, кондензована течност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2. површинска-ледници, океани, мора, језера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3. дубинска-испуњава поре и шупљине у стенама, неравномерно је распоређена</a:t>
            </a:r>
          </a:p>
          <a:p>
            <a:pPr>
              <a:buFont typeface="Arial" charset="0"/>
              <a:buNone/>
            </a:pP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920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Кружење воде у природи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8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 b="1" smtClean="0">
                <a:latin typeface="Arial" charset="0"/>
              </a:rPr>
              <a:t>1. Атмосферске падавине-примарно чисте, али се загађују при проласку кроз ниже слојеве атмосфере  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2. Површинске и подземне воде-отапају део корита па садрже минерале, загађене су, температура зависи од климе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3. Транспирација и евапорација-количина воде која падне на земљу испари у атмосферу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4284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Квалитет воде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9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sr-Latn-CS" sz="2400" b="1" smtClean="0">
                <a:latin typeface="Arial" charset="0"/>
              </a:rPr>
              <a:t>Квалитет воде се процењује на основу:</a:t>
            </a:r>
          </a:p>
          <a:p>
            <a:r>
              <a:rPr lang="sr-Latn-CS" sz="2400" b="1" smtClean="0">
                <a:latin typeface="Arial" charset="0"/>
              </a:rPr>
              <a:t>Количине суспендованих материја</a:t>
            </a:r>
          </a:p>
          <a:p>
            <a:r>
              <a:rPr lang="sr-Latn-CS" sz="2400" b="1" smtClean="0">
                <a:latin typeface="Arial" charset="0"/>
              </a:rPr>
              <a:t>Сувог остатка</a:t>
            </a:r>
          </a:p>
          <a:p>
            <a:r>
              <a:rPr lang="sr-Latn-CS" sz="2400" b="1" smtClean="0">
                <a:latin typeface="Arial" charset="0"/>
              </a:rPr>
              <a:t>Раствореног кисеоника</a:t>
            </a:r>
          </a:p>
          <a:p>
            <a:r>
              <a:rPr lang="sr-Latn-CS" sz="2400" b="1" smtClean="0">
                <a:latin typeface="Arial" charset="0"/>
              </a:rPr>
              <a:t>Потрошње кисеоника</a:t>
            </a:r>
          </a:p>
          <a:p>
            <a:r>
              <a:rPr lang="sr-Latn-CS" sz="2400" b="1" smtClean="0">
                <a:latin typeface="Arial" charset="0"/>
              </a:rPr>
              <a:t>Видљивих отпадних материја</a:t>
            </a:r>
          </a:p>
          <a:p>
            <a:r>
              <a:rPr lang="sr-Latn-CS" sz="2400" b="1" smtClean="0">
                <a:latin typeface="Arial" charset="0"/>
              </a:rPr>
              <a:t>Боје и мириса</a:t>
            </a:r>
          </a:p>
          <a:p>
            <a:r>
              <a:rPr lang="en-US" sz="2400" b="1" smtClean="0">
                <a:latin typeface="Arial" charset="0"/>
              </a:rPr>
              <a:t>pH…</a:t>
            </a:r>
          </a:p>
        </p:txBody>
      </p:sp>
    </p:spTree>
  </p:cSld>
  <p:clrMapOvr>
    <a:masterClrMapping/>
  </p:clrMapOvr>
  <p:transition advTm="1353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0825" y="-26988"/>
            <a:ext cx="8510588" cy="533401"/>
          </a:xfrm>
        </p:spPr>
        <p:txBody>
          <a:bodyPr anchor="b"/>
          <a:lstStyle/>
          <a:p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КЛАСИФИКАЦИЈА ВОДА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79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9388" y="765175"/>
            <a:ext cx="8612187" cy="60928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рема степену загађености и намени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извршена је 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општа подела вода на: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класа - воде које се у природном стању или после дезинфекције могу користити за снабдевање насеља водом за пиће, у прехрамбеној индустрији и за гајење племенитих врста риба. 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 класа </a:t>
            </a:r>
            <a:endParaRPr lang="sr-Latn-CS" sz="24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-IIa- воде које се уз уобичајене методе обраде (коагулација, филтрација и дезинфекција) могу употребити за снабдевање насеља водом за пиће и у прехрамбеној инд</a:t>
            </a:r>
            <a:r>
              <a:rPr lang="sr-Latn-CS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стрији.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	-IIb-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воде које 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се у природном стању користе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 за купање, рекреацију и спортове на води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 за гајење мање племенитих врста риба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III класа - воде које се могу употребити или искоритити за наводњавање и у индустрији, осим прехрамбене. 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IV класа - воде које се могу употребљавати за друге намене само после одговарајуће обраде.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49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447800" y="2849563"/>
            <a:ext cx="7239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HelveticaPlain" pitchFamily="2" charset="0"/>
              </a:rPr>
              <a:t>ОБЈЕКТИ ЗА ВОДОСНАБДЕВАЊЕ</a:t>
            </a:r>
            <a:endParaRPr lang="en-US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468313" y="333375"/>
            <a:ext cx="8207375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/>
              <a:t>ИЗВОРИШТЕ</a:t>
            </a:r>
          </a:p>
          <a:p>
            <a:pPr algn="just"/>
            <a:r>
              <a:rPr lang="ru-RU" sz="2400" b="1"/>
              <a:t>	</a:t>
            </a:r>
          </a:p>
          <a:p>
            <a:pPr algn="just"/>
            <a:r>
              <a:rPr lang="ru-RU" sz="2400" b="1"/>
              <a:t>је место на коме се захвата вода </a:t>
            </a:r>
            <a:r>
              <a:rPr lang="sr-Latn-CS" sz="2400" b="1"/>
              <a:t>за </a:t>
            </a:r>
            <a:r>
              <a:rPr lang="ru-RU" sz="2400" b="1"/>
              <a:t>јавно снабдевањ</a:t>
            </a:r>
            <a:r>
              <a:rPr lang="sr-Latn-CS" sz="2400" b="1"/>
              <a:t>е</a:t>
            </a:r>
            <a:r>
              <a:rPr lang="ru-RU" sz="2400" b="1"/>
              <a:t> становништва водом за пиће (извор, каптажни бунар, део реке или језера, акумулација или њен део).</a:t>
            </a:r>
            <a:endParaRPr lang="sr-Latn-CS" sz="2400" b="1"/>
          </a:p>
          <a:p>
            <a:pPr algn="just"/>
            <a:endParaRPr lang="ru-RU" sz="2400" b="1"/>
          </a:p>
          <a:p>
            <a:pPr algn="just"/>
            <a:r>
              <a:rPr lang="en-US" sz="2400" b="1"/>
              <a:t>ПРИРОДНЕ ВОДЕ ОТВОРЕНИХ ИЗВОРИ</a:t>
            </a:r>
            <a:r>
              <a:rPr lang="sr-Cyrl-CS" sz="2400" b="1"/>
              <a:t>Ш</a:t>
            </a:r>
            <a:r>
              <a:rPr lang="en-US" sz="2400" b="1"/>
              <a:t>ТА</a:t>
            </a:r>
          </a:p>
          <a:p>
            <a:pPr algn="just"/>
            <a:endParaRPr lang="en-US" sz="2400" b="1"/>
          </a:p>
          <a:p>
            <a:pPr algn="just">
              <a:buFontTx/>
              <a:buChar char="•"/>
            </a:pPr>
            <a:r>
              <a:rPr lang="en-US" sz="2400" b="1"/>
              <a:t>некаптирана врела, </a:t>
            </a:r>
          </a:p>
          <a:p>
            <a:pPr algn="just">
              <a:buFontTx/>
              <a:buChar char="•"/>
            </a:pPr>
            <a:r>
              <a:rPr lang="sr-Latn-CS" sz="2400" b="1"/>
              <a:t>и</a:t>
            </a:r>
            <a:r>
              <a:rPr lang="en-US" sz="2400" b="1"/>
              <a:t>звори, </a:t>
            </a:r>
          </a:p>
          <a:p>
            <a:pPr algn="just">
              <a:buFontTx/>
              <a:buChar char="•"/>
            </a:pPr>
            <a:r>
              <a:rPr lang="en-US" sz="2400" b="1"/>
              <a:t>водотоци </a:t>
            </a:r>
            <a:r>
              <a:rPr lang="sr-Cyrl-CS" sz="2400" b="1"/>
              <a:t>прве</a:t>
            </a:r>
            <a:r>
              <a:rPr lang="en-US" sz="2400" b="1"/>
              <a:t> и </a:t>
            </a:r>
            <a:r>
              <a:rPr lang="sr-Cyrl-CS" sz="2400" b="1"/>
              <a:t>друге</a:t>
            </a:r>
            <a:r>
              <a:rPr lang="en-US" sz="2400" b="1"/>
              <a:t> класе, </a:t>
            </a:r>
          </a:p>
          <a:p>
            <a:pPr algn="just">
              <a:buFontTx/>
              <a:buChar char="•"/>
            </a:pPr>
            <a:r>
              <a:rPr lang="en-US" sz="2400" b="1"/>
              <a:t>језера, </a:t>
            </a:r>
          </a:p>
          <a:p>
            <a:pPr algn="just">
              <a:buFontTx/>
              <a:buChar char="•"/>
            </a:pPr>
            <a:r>
              <a:rPr lang="sr-Latn-CS" sz="2400" b="1"/>
              <a:t>а</a:t>
            </a:r>
            <a:r>
              <a:rPr lang="en-US" sz="2400" b="1"/>
              <a:t>кумулације</a:t>
            </a:r>
            <a:r>
              <a:rPr lang="sr-Latn-CS" sz="2400" b="1"/>
              <a:t> </a:t>
            </a:r>
            <a:r>
              <a:rPr lang="en-US" sz="2400" b="1"/>
              <a:t>за снабдевање водом за пи</a:t>
            </a:r>
            <a:r>
              <a:rPr lang="sr-Cyrl-CS" sz="2400" b="1"/>
              <a:t>ћ</a:t>
            </a:r>
            <a:r>
              <a:rPr lang="en-US" sz="2400" b="1"/>
              <a:t>е,</a:t>
            </a:r>
          </a:p>
          <a:p>
            <a:pPr algn="just">
              <a:buFontTx/>
              <a:buChar char="•"/>
            </a:pPr>
            <a:r>
              <a:rPr lang="en-US" sz="2400" b="1"/>
              <a:t>нортон пумпе (црпке), </a:t>
            </a:r>
          </a:p>
          <a:p>
            <a:pPr algn="just">
              <a:buFontTx/>
              <a:buChar char="•"/>
            </a:pPr>
            <a:r>
              <a:rPr lang="en-US" sz="2400" b="1"/>
              <a:t>копани бунари и цистерне.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</p:txBody>
      </p:sp>
    </p:spTree>
  </p:cSld>
  <p:clrMapOvr>
    <a:masterClrMapping/>
  </p:clrMapOvr>
  <p:transition advTm="2415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3200" b="1"/>
              <a:t>Вода</a:t>
            </a:r>
          </a:p>
          <a:p>
            <a:pPr algn="just"/>
            <a:endParaRPr lang="sr-Latn-CS" sz="3200" b="1"/>
          </a:p>
          <a:p>
            <a:pPr algn="just">
              <a:buFontTx/>
              <a:buChar char="•"/>
            </a:pPr>
            <a:r>
              <a:rPr lang="ru-RU" sz="2400" b="1"/>
              <a:t>ВОДА је стабилан хемијски спој  водоника и кисеоника. </a:t>
            </a:r>
          </a:p>
          <a:p>
            <a:pPr algn="just"/>
            <a:r>
              <a:rPr lang="sr-Latn-CS" sz="2400" b="1"/>
              <a:t>Расподела воде:</a:t>
            </a:r>
          </a:p>
          <a:p>
            <a:pPr algn="just">
              <a:buFontTx/>
              <a:buChar char="•"/>
            </a:pPr>
            <a:r>
              <a:rPr lang="en-US" sz="2400" b="1"/>
              <a:t>97,3% је слана вода 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2,7% слатка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Од укупне количине слатке воде 77,2% је у вечитом леду на половима и у планинским глечерима.</a:t>
            </a:r>
          </a:p>
          <a:p>
            <a:pPr algn="just">
              <a:buFontTx/>
              <a:buChar char="•"/>
            </a:pPr>
            <a:r>
              <a:rPr lang="en-US" sz="2400" b="1"/>
              <a:t>Од укупне количине расположиве слатке воде 22,4% су подземне воде, а 0,36% површинске воде.</a:t>
            </a:r>
          </a:p>
          <a:p>
            <a:pPr algn="just">
              <a:buFontTx/>
              <a:buChar char="•"/>
            </a:pPr>
            <a:r>
              <a:rPr lang="en-US" sz="2400" b="1" i="1" u="sng"/>
              <a:t>За коришћење је на располагању 1% укупне количине воде на Земљи.</a:t>
            </a:r>
          </a:p>
          <a:p>
            <a:pPr algn="just"/>
            <a:endParaRPr lang="en-US" sz="2400" b="1"/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ransition advTm="1472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sz="2800" b="1" smtClean="0">
                <a:latin typeface="Arial" charset="0"/>
              </a:rPr>
              <a:t>ПРИРОДНЕ ВОДЕ ЗАТВОРЕНИХ ИЗВОРИШТА</a:t>
            </a:r>
          </a:p>
        </p:txBody>
      </p:sp>
      <p:sp>
        <p:nvSpPr>
          <p:cNvPr id="163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/>
              <a:t>хигијенски каптирана природна врела и извори (</a:t>
            </a:r>
            <a:r>
              <a:rPr lang="sr-Cyrl-CS" sz="2400" b="1" smtClean="0"/>
              <a:t>ч</a:t>
            </a:r>
            <a:r>
              <a:rPr lang="en-US" sz="2400" b="1" smtClean="0"/>
              <a:t>есме)</a:t>
            </a:r>
            <a:r>
              <a:rPr lang="sr-Latn-CS" sz="2400" b="1" smtClean="0"/>
              <a:t>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подземне воде које на повр</a:t>
            </a:r>
            <a:r>
              <a:rPr lang="sr-Cyrl-CS" sz="2400" b="1" smtClean="0"/>
              <a:t>ш</a:t>
            </a:r>
            <a:r>
              <a:rPr lang="en-US" sz="2400" b="1" smtClean="0"/>
              <a:t>ину избијају под пове</a:t>
            </a:r>
            <a:r>
              <a:rPr lang="sr-Cyrl-CS" sz="2400" b="1" smtClean="0"/>
              <a:t>ћ</a:t>
            </a:r>
            <a:r>
              <a:rPr lang="en-US" sz="2400" b="1" smtClean="0"/>
              <a:t>аним притиском (арте</a:t>
            </a:r>
            <a:r>
              <a:rPr lang="sr-Cyrl-CS" sz="2400" b="1" smtClean="0"/>
              <a:t>ш</a:t>
            </a:r>
            <a:r>
              <a:rPr lang="en-US" sz="2400" b="1" smtClean="0"/>
              <a:t>ки бунари) или се механи</a:t>
            </a:r>
            <a:r>
              <a:rPr lang="sr-Cyrl-CS" sz="2400" b="1" smtClean="0"/>
              <a:t>ч</a:t>
            </a:r>
            <a:r>
              <a:rPr lang="en-US" sz="2400" b="1" smtClean="0"/>
              <a:t>ки извла</a:t>
            </a:r>
            <a:r>
              <a:rPr lang="sr-Cyrl-CS" sz="2400" b="1" smtClean="0"/>
              <a:t>ч</a:t>
            </a:r>
            <a:r>
              <a:rPr lang="en-US" sz="2400" b="1" smtClean="0"/>
              <a:t>е помо</a:t>
            </a:r>
            <a:r>
              <a:rPr lang="sr-Cyrl-CS" sz="2400" b="1" smtClean="0"/>
              <a:t>ћ</a:t>
            </a:r>
            <a:r>
              <a:rPr lang="en-US" sz="2400" b="1" smtClean="0"/>
              <a:t>у затворених хигијенских система (субарте</a:t>
            </a:r>
            <a:r>
              <a:rPr lang="sr-Cyrl-CS" sz="2400" b="1" smtClean="0"/>
              <a:t>ш</a:t>
            </a:r>
            <a:r>
              <a:rPr lang="en-US" sz="2400" b="1" smtClean="0"/>
              <a:t>ки бунари)</a:t>
            </a:r>
            <a:r>
              <a:rPr lang="sr-Latn-CS" sz="2400" b="1" smtClean="0"/>
              <a:t>,</a:t>
            </a:r>
            <a:r>
              <a:rPr lang="en-US" sz="2400" b="1" smtClean="0"/>
              <a:t> </a:t>
            </a:r>
            <a:endParaRPr lang="sr-Latn-CS" sz="2400" b="1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подземне воде хигијенски каптиране за водоводне системе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 advTm="2389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143000" y="2274888"/>
            <a:ext cx="73914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АКУМУЛАЦИЈА</a:t>
            </a:r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	 је ве</a:t>
            </a:r>
            <a:r>
              <a:rPr lang="sr-Cyrl-CS" sz="2400" b="1"/>
              <a:t>ш</a:t>
            </a:r>
            <a:r>
              <a:rPr lang="en-US" sz="2400" b="1"/>
              <a:t>та</a:t>
            </a:r>
            <a:r>
              <a:rPr lang="sr-Cyrl-CS" sz="2400" b="1"/>
              <a:t>ч</a:t>
            </a:r>
            <a:r>
              <a:rPr lang="en-US" sz="2400" b="1"/>
              <a:t>ки изгра</a:t>
            </a:r>
            <a:r>
              <a:rPr lang="sr-Cyrl-CS" sz="2400" b="1"/>
              <a:t>ђ</a:t>
            </a:r>
            <a:r>
              <a:rPr lang="en-US" sz="2400" b="1"/>
              <a:t>ен систем за сакупљање воде, која се користи за јавно снабдевање становни</a:t>
            </a:r>
            <a:r>
              <a:rPr lang="sr-Cyrl-CS" sz="2400" b="1"/>
              <a:t>ш</a:t>
            </a:r>
            <a:r>
              <a:rPr lang="en-US" sz="2400" b="1"/>
              <a:t>тва водом за пи</a:t>
            </a:r>
            <a:r>
              <a:rPr lang="sr-Cyrl-CS" sz="2400" b="1"/>
              <a:t>ћ</a:t>
            </a:r>
            <a:r>
              <a:rPr lang="en-US" sz="2400" b="1"/>
              <a:t>е после одговарају</a:t>
            </a:r>
            <a:r>
              <a:rPr lang="sr-Latn-CS" sz="2400" b="1"/>
              <a:t>ћ</a:t>
            </a:r>
            <a:r>
              <a:rPr lang="en-US" sz="2400" b="1"/>
              <a:t>ег пре</a:t>
            </a:r>
            <a:r>
              <a:rPr lang="sr-Cyrl-CS" sz="2400" b="1"/>
              <a:t>ч</a:t>
            </a:r>
            <a:r>
              <a:rPr lang="en-US" sz="2400" b="1"/>
              <a:t>и</a:t>
            </a:r>
            <a:r>
              <a:rPr lang="sr-Cyrl-CS" sz="2400" b="1"/>
              <a:t>шћ</a:t>
            </a:r>
            <a:r>
              <a:rPr lang="en-US" sz="2400" b="1"/>
              <a:t>авања и дезинфекције.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2954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2819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КАПТА</a:t>
            </a:r>
            <a:r>
              <a:rPr lang="sr-Cyrl-CS" sz="3200" b="1"/>
              <a:t>Ж</a:t>
            </a:r>
            <a:r>
              <a:rPr lang="en-US" sz="3200" b="1"/>
              <a:t>А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95288" y="1447800"/>
            <a:ext cx="8291512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је гра</a:t>
            </a:r>
            <a:r>
              <a:rPr lang="sr-Cyrl-CS" sz="2400" b="1"/>
              <a:t>ђ</a:t>
            </a:r>
            <a:r>
              <a:rPr lang="en-US" sz="2400" b="1"/>
              <a:t>евински објекат којим се на хигијенски на</a:t>
            </a:r>
            <a:r>
              <a:rPr lang="sr-Cyrl-CS" sz="2400" b="1"/>
              <a:t>ч</a:t>
            </a:r>
            <a:r>
              <a:rPr lang="en-US" sz="2400" b="1"/>
              <a:t>ин захвата изворска-подземна, повр</a:t>
            </a:r>
            <a:r>
              <a:rPr lang="sr-Cyrl-CS" sz="2400" b="1"/>
              <a:t>ш</a:t>
            </a:r>
            <a:r>
              <a:rPr lang="en-US" sz="2400" b="1"/>
              <a:t>инска и атмосферска вода ради јавног снабдевања становни</a:t>
            </a:r>
            <a:r>
              <a:rPr lang="sr-Cyrl-CS" sz="2400" b="1"/>
              <a:t>ш</a:t>
            </a:r>
            <a:r>
              <a:rPr lang="en-US" sz="2400" b="1"/>
              <a:t>тва водом за пи</a:t>
            </a:r>
            <a:r>
              <a:rPr lang="sr-Latn-CS" sz="2400" b="1"/>
              <a:t>ћ</a:t>
            </a:r>
            <a:r>
              <a:rPr lang="en-US" sz="2400" b="1"/>
              <a:t>е.</a:t>
            </a:r>
          </a:p>
          <a:p>
            <a:pPr algn="just"/>
            <a:endParaRPr lang="en-US" sz="2400" b="1"/>
          </a:p>
          <a:p>
            <a:pPr algn="just"/>
            <a:r>
              <a:rPr lang="sr-Latn-CS" sz="2400" b="1"/>
              <a:t>-</a:t>
            </a:r>
            <a:r>
              <a:rPr lang="en-US" sz="2400" b="1"/>
              <a:t>мора бити за</a:t>
            </a:r>
            <a:r>
              <a:rPr lang="sr-Cyrl-CS" sz="2400" b="1"/>
              <a:t>ш</a:t>
            </a:r>
            <a:r>
              <a:rPr lang="en-US" sz="2400" b="1"/>
              <a:t>ти</a:t>
            </a:r>
            <a:r>
              <a:rPr lang="sr-Cyrl-CS" sz="2400" b="1"/>
              <a:t>ћ</a:t>
            </a:r>
            <a:r>
              <a:rPr lang="en-US" sz="2400" b="1"/>
              <a:t>ена од продора повр</a:t>
            </a:r>
            <a:r>
              <a:rPr lang="sr-Cyrl-CS" sz="2400" b="1"/>
              <a:t>ш</a:t>
            </a:r>
            <a:r>
              <a:rPr lang="en-US" sz="2400" b="1"/>
              <a:t>инских вода и уласка </a:t>
            </a:r>
            <a:r>
              <a:rPr lang="sr-Cyrl-CS" sz="2400" b="1"/>
              <a:t>ж</a:t>
            </a:r>
            <a:r>
              <a:rPr lang="en-US" sz="2400" b="1"/>
              <a:t>ивотиња и људи.</a:t>
            </a:r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ПОДЕЛА: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chemeClr val="tx2"/>
                </a:solidFill>
              </a:rPr>
              <a:t>Капта</a:t>
            </a:r>
            <a:r>
              <a:rPr lang="sr-Cyrl-CS" sz="2400" b="1">
                <a:solidFill>
                  <a:schemeClr val="tx2"/>
                </a:solidFill>
              </a:rPr>
              <a:t>ж</a:t>
            </a:r>
            <a:r>
              <a:rPr lang="en-US" sz="2400" b="1">
                <a:solidFill>
                  <a:schemeClr val="tx2"/>
                </a:solidFill>
              </a:rPr>
              <a:t>е атмосферске воде (</a:t>
            </a:r>
            <a:r>
              <a:rPr lang="en-US" sz="2400" b="1" i="1">
                <a:solidFill>
                  <a:schemeClr val="tx2"/>
                </a:solidFill>
              </a:rPr>
              <a:t>цистерна, </a:t>
            </a:r>
            <a:r>
              <a:rPr lang="sr-Cyrl-CS" sz="2400" b="1" i="1">
                <a:solidFill>
                  <a:schemeClr val="tx2"/>
                </a:solidFill>
              </a:rPr>
              <a:t>ч</a:t>
            </a:r>
            <a:r>
              <a:rPr lang="en-US" sz="2400" b="1" i="1">
                <a:solidFill>
                  <a:schemeClr val="tx2"/>
                </a:solidFill>
              </a:rPr>
              <a:t>атрља</a:t>
            </a:r>
            <a:r>
              <a:rPr lang="en-US" sz="2400" b="1">
                <a:solidFill>
                  <a:schemeClr val="tx2"/>
                </a:solidFill>
              </a:rPr>
              <a:t>).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chemeClr val="hlink"/>
                </a:solidFill>
              </a:rPr>
              <a:t>Капта</a:t>
            </a:r>
            <a:r>
              <a:rPr lang="sr-Cyrl-CS" sz="2400" b="1">
                <a:solidFill>
                  <a:schemeClr val="hlink"/>
                </a:solidFill>
              </a:rPr>
              <a:t>ж</a:t>
            </a:r>
            <a:r>
              <a:rPr lang="en-US" sz="2400" b="1">
                <a:solidFill>
                  <a:schemeClr val="hlink"/>
                </a:solidFill>
              </a:rPr>
              <a:t>е подземних вода (</a:t>
            </a:r>
            <a:r>
              <a:rPr lang="en-US" sz="2400" b="1" i="1">
                <a:solidFill>
                  <a:schemeClr val="hlink"/>
                </a:solidFill>
              </a:rPr>
              <a:t>капта</a:t>
            </a:r>
            <a:r>
              <a:rPr lang="sr-Cyrl-CS" sz="2400" b="1" i="1">
                <a:solidFill>
                  <a:schemeClr val="hlink"/>
                </a:solidFill>
              </a:rPr>
              <a:t>ж</a:t>
            </a:r>
            <a:r>
              <a:rPr lang="en-US" sz="2400" b="1" i="1">
                <a:solidFill>
                  <a:schemeClr val="hlink"/>
                </a:solidFill>
              </a:rPr>
              <a:t>а извора, сливног     извора, подвирног извора и бунари</a:t>
            </a:r>
            <a:r>
              <a:rPr lang="en-US" sz="2400" b="1">
                <a:solidFill>
                  <a:schemeClr val="hlink"/>
                </a:solidFill>
              </a:rPr>
              <a:t>).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rgbClr val="000066"/>
                </a:solidFill>
              </a:rPr>
              <a:t>Капта</a:t>
            </a:r>
            <a:r>
              <a:rPr lang="sr-Cyrl-CS" sz="2400" b="1">
                <a:solidFill>
                  <a:srgbClr val="000066"/>
                </a:solidFill>
              </a:rPr>
              <a:t>ж</a:t>
            </a:r>
            <a:r>
              <a:rPr lang="en-US" sz="2400" b="1">
                <a:solidFill>
                  <a:srgbClr val="000066"/>
                </a:solidFill>
              </a:rPr>
              <a:t>е-захвати повр</a:t>
            </a:r>
            <a:r>
              <a:rPr lang="sr-Latn-CS" sz="2400" b="1">
                <a:solidFill>
                  <a:srgbClr val="000066"/>
                </a:solidFill>
              </a:rPr>
              <a:t>ш</a:t>
            </a:r>
            <a:r>
              <a:rPr lang="en-US" sz="2400" b="1">
                <a:solidFill>
                  <a:srgbClr val="000066"/>
                </a:solidFill>
              </a:rPr>
              <a:t>инских вода.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Tm="3713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3"/>
          <p:cNvSpPr txBox="1">
            <a:spLocks noChangeArrowheads="1"/>
          </p:cNvSpPr>
          <p:nvPr/>
        </p:nvSpPr>
        <p:spPr bwMode="auto">
          <a:xfrm>
            <a:off x="468313" y="333375"/>
            <a:ext cx="7970837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ЈАВНО ВОДОСНАБДЕВАЊЕ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је снабдевање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ви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од 5 дома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инстав</a:t>
            </a:r>
            <a:r>
              <a:rPr lang="sr-Latn-CS" sz="2400" b="1"/>
              <a:t>а (</a:t>
            </a:r>
            <a:r>
              <a:rPr lang="en-US" sz="2400" b="1">
                <a:latin typeface="HelveticaPlain" pitchFamily="2" charset="0"/>
              </a:rPr>
              <a:t>ви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од 20 становника</a:t>
            </a:r>
            <a:r>
              <a:rPr lang="sr-Latn-CS" sz="2400" b="1"/>
              <a:t>)</a:t>
            </a:r>
            <a:r>
              <a:rPr lang="en-US" sz="2400" b="1">
                <a:latin typeface="HelveticaPlain" pitchFamily="2" charset="0"/>
              </a:rPr>
              <a:t>, снабдевање из сопствених објеката предузе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а и других правних лица или предузетника који производе и/или 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промет 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ивотних намирница и снабдевање јавних објеката (образовно-васпитне,туристи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ко-угоститељске, саобраћајне организације и др.)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ЕКВИВАЛЕНТНИ СТАНОВНИК (ЕС)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	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је потро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ња воде од 150 литара на дан.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259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258888" y="26035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3200" b="1">
                <a:latin typeface="HelveticaPlain" pitchFamily="2" charset="0"/>
              </a:rPr>
              <a:t>ВОДОВОД</a:t>
            </a:r>
            <a:endParaRPr lang="en-US" sz="3200" b="1">
              <a:latin typeface="HelveticaPlain" pitchFamily="2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23850" y="1125538"/>
            <a:ext cx="843915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је систем за снабдевање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који има најмање 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ено и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ено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те, капта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у, резервоар и водоводну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у.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ВОДОВОДНА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А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је систем цеви за одвод воде од капта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 или 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аја за пре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авање воде до резервоара и од резервоара до потро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а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а воде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(хидранти и вентили су саставни део водоводне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е).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000" b="1">
                <a:latin typeface="HelveticaPlain" pitchFamily="2" charset="0"/>
              </a:rPr>
              <a:t>Делови су :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000" b="1">
                <a:latin typeface="HelveticaPlain" pitchFamily="2" charset="0"/>
              </a:rPr>
              <a:t>главни вод </a:t>
            </a:r>
            <a:endParaRPr lang="sr-Latn-CS" sz="2000" b="1"/>
          </a:p>
          <a:p>
            <a:pPr lvl="2" algn="just">
              <a:buFont typeface="Wingdings" pitchFamily="2" charset="2"/>
              <a:buChar char="Ø"/>
            </a:pPr>
            <a:r>
              <a:rPr lang="en-US" sz="2000" b="1">
                <a:latin typeface="HelveticaPlain" pitchFamily="2" charset="0"/>
              </a:rPr>
              <a:t>разводна мре</a:t>
            </a:r>
            <a:r>
              <a:rPr lang="sr-Cyrl-CS" sz="2000" b="1">
                <a:latin typeface="HelveticaPlain" pitchFamily="2" charset="0"/>
              </a:rPr>
              <a:t>ж</a:t>
            </a:r>
            <a:r>
              <a:rPr lang="en-US" sz="2000" b="1">
                <a:latin typeface="HelveticaPlain" pitchFamily="2" charset="0"/>
              </a:rPr>
              <a:t>а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8715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HelveticaPlain" pitchFamily="2" charset="0"/>
              </a:rPr>
              <a:t>ЗОНЕ И ПОЈАСЕВИ САНИТАРНЕ ЗА</a:t>
            </a:r>
            <a:r>
              <a:rPr lang="sr-Cyrl-CS" sz="3200" b="1">
                <a:latin typeface="HelveticaPlain" pitchFamily="2" charset="0"/>
              </a:rPr>
              <a:t>Ш</a:t>
            </a:r>
            <a:r>
              <a:rPr lang="en-US" sz="3200" b="1">
                <a:latin typeface="HelveticaPlain" pitchFamily="2" charset="0"/>
              </a:rPr>
              <a:t>ТИТЕ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23850" y="1881188"/>
            <a:ext cx="8362950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i="1">
                <a:latin typeface="HelveticaPlain" pitchFamily="2" charset="0"/>
              </a:rPr>
              <a:t>Врсте зона</a:t>
            </a:r>
            <a:r>
              <a:rPr lang="en-US" sz="2400" b="1">
                <a:latin typeface="HelveticaPlain" pitchFamily="2" charset="0"/>
              </a:rPr>
              <a:t> 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Зона непосредне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тите (</a:t>
            </a:r>
            <a:r>
              <a:rPr lang="en-US" sz="2400" i="1">
                <a:latin typeface="HelveticaPlain" pitchFamily="2" charset="0"/>
              </a:rPr>
              <a:t>зона строгог надзора</a:t>
            </a:r>
            <a:r>
              <a:rPr lang="en-US" sz="2400" b="1">
                <a:latin typeface="HelveticaPlain" pitchFamily="2" charset="0"/>
              </a:rPr>
              <a:t>)</a:t>
            </a:r>
            <a:endParaRPr lang="sr-Latn-CS" sz="2400" b="1"/>
          </a:p>
          <a:p>
            <a:pPr lvl="2"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У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а зона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тите (</a:t>
            </a:r>
            <a:r>
              <a:rPr lang="en-US" sz="2400" i="1">
                <a:latin typeface="HelveticaPlain" pitchFamily="2" charset="0"/>
              </a:rPr>
              <a:t>зона ограни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ења</a:t>
            </a:r>
            <a:r>
              <a:rPr lang="en-US" sz="2400" b="1">
                <a:latin typeface="HelveticaPlain" pitchFamily="2" charset="0"/>
              </a:rPr>
              <a:t>)</a:t>
            </a:r>
            <a:endParaRPr lang="sr-Latn-CS" sz="2400" b="1"/>
          </a:p>
          <a:p>
            <a:pPr lvl="2" algn="just"/>
            <a:endParaRPr lang="en-US" sz="2400" b="1"/>
          </a:p>
          <a:p>
            <a:pPr lvl="2" algn="just">
              <a:buFontTx/>
              <a:buChar char="•"/>
            </a:pP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ира зона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тите</a:t>
            </a:r>
            <a:r>
              <a:rPr lang="sr-Latn-CS" sz="2400" b="1"/>
              <a:t> </a:t>
            </a:r>
            <a:r>
              <a:rPr lang="en-US" sz="2400" b="1">
                <a:latin typeface="HelveticaPlain" pitchFamily="2" charset="0"/>
              </a:rPr>
              <a:t>(</a:t>
            </a:r>
            <a:r>
              <a:rPr lang="en-US" sz="2400" i="1">
                <a:latin typeface="HelveticaPlain" pitchFamily="2" charset="0"/>
              </a:rPr>
              <a:t>зона надзора</a:t>
            </a:r>
            <a:r>
              <a:rPr lang="en-US" sz="2400" b="1">
                <a:latin typeface="HelveticaPlain" pitchFamily="2" charset="0"/>
              </a:rPr>
              <a:t>)</a:t>
            </a:r>
            <a:endParaRPr lang="sr-Latn-CS" sz="2400" b="1"/>
          </a:p>
          <a:p>
            <a:pPr lvl="2"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Појас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тите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767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11188" y="2708275"/>
            <a:ext cx="78343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је скуп поступака којима се  поправљају микробиоло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биоло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физи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физи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кохемијска, хемијска и радиоло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 својства сирове воде да би се користила као вода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е.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23850" y="747713"/>
            <a:ext cx="7905750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HelveticaPlain" pitchFamily="2" charset="0"/>
              </a:rPr>
              <a:t>ПОПРАВКА КВАЛИТЕТА ВОДЕ</a:t>
            </a:r>
          </a:p>
          <a:p>
            <a:r>
              <a:rPr lang="en-US" sz="3200" b="1" i="1">
                <a:latin typeface="HelveticaPlain" pitchFamily="2" charset="0"/>
              </a:rPr>
              <a:t>(ПРЕРАДА-ПРЕ</a:t>
            </a:r>
            <a:r>
              <a:rPr lang="sr-Cyrl-CS" sz="3200" b="1" i="1">
                <a:latin typeface="HelveticaPlain" pitchFamily="2" charset="0"/>
              </a:rPr>
              <a:t>Ч</a:t>
            </a:r>
            <a:r>
              <a:rPr lang="en-US" sz="3200" b="1" i="1">
                <a:latin typeface="HelveticaPlain" pitchFamily="2" charset="0"/>
              </a:rPr>
              <a:t>И</a:t>
            </a:r>
            <a:r>
              <a:rPr lang="sr-Cyrl-CS" sz="3200" b="1" i="1">
                <a:latin typeface="HelveticaPlain" pitchFamily="2" charset="0"/>
              </a:rPr>
              <a:t>ШЋ</a:t>
            </a:r>
            <a:r>
              <a:rPr lang="en-US" sz="3200" b="1" i="1">
                <a:latin typeface="HelveticaPlain" pitchFamily="2" charset="0"/>
              </a:rPr>
              <a:t>АВАЊЕ ВОДЕ)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967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838200" y="2559050"/>
            <a:ext cx="70866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HelveticaPlain" pitchFamily="2" charset="0"/>
              </a:rPr>
              <a:t>МЕТОДЕ ПОПРАВКЕ КВАЛИТЕТА ВОДЕ</a:t>
            </a:r>
          </a:p>
          <a:p>
            <a:pPr algn="just"/>
            <a:endParaRPr lang="en-US" sz="28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chemeClr val="hlink"/>
                </a:solidFill>
              </a:rPr>
              <a:t>1. 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МЕХАНИ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КЕ</a:t>
            </a:r>
          </a:p>
          <a:p>
            <a:pPr lvl="2" algn="just">
              <a:buFontTx/>
              <a:buChar char="•"/>
            </a:pPr>
            <a:endParaRPr lang="en-US" b="1">
              <a:solidFill>
                <a:schemeClr val="hlink"/>
              </a:solidFill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chemeClr val="folHlink"/>
                </a:solidFill>
              </a:rPr>
              <a:t>2. </a:t>
            </a:r>
            <a:r>
              <a:rPr lang="en-US" sz="2800" b="1">
                <a:solidFill>
                  <a:schemeClr val="folHlink"/>
                </a:solidFill>
                <a:latin typeface="HelveticaPlain" pitchFamily="2" charset="0"/>
              </a:rPr>
              <a:t>ФИЗИ</a:t>
            </a:r>
            <a:r>
              <a:rPr lang="sr-Cyrl-CS" sz="2800" b="1">
                <a:solidFill>
                  <a:schemeClr val="fol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folHlink"/>
                </a:solidFill>
                <a:latin typeface="HelveticaPlain" pitchFamily="2" charset="0"/>
              </a:rPr>
              <a:t>КЕ</a:t>
            </a:r>
          </a:p>
          <a:p>
            <a:pPr lvl="2" algn="just">
              <a:buFontTx/>
              <a:buChar char="•"/>
            </a:pPr>
            <a:endParaRPr lang="en-US" b="1">
              <a:solidFill>
                <a:schemeClr val="folHlink"/>
              </a:solidFill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rgbClr val="FF0066"/>
                </a:solidFill>
              </a:rPr>
              <a:t>3. </a:t>
            </a:r>
            <a:r>
              <a:rPr lang="en-US" sz="2800" b="1">
                <a:solidFill>
                  <a:srgbClr val="FF0066"/>
                </a:solidFill>
                <a:latin typeface="HelveticaPlain" pitchFamily="2" charset="0"/>
              </a:rPr>
              <a:t>ХЕМИЈСКЕ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767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11188" y="1412875"/>
            <a:ext cx="73152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800" b="1">
                <a:solidFill>
                  <a:schemeClr val="hlink"/>
                </a:solidFill>
              </a:rPr>
              <a:t>1. 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МЕХАНИ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КЕ МЕТОДЕ</a:t>
            </a:r>
          </a:p>
          <a:p>
            <a:pPr algn="just"/>
            <a:endParaRPr lang="en-US" sz="2800" b="1">
              <a:solidFill>
                <a:schemeClr val="hlink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се само за претходну поправку квалитета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инских вода.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Подразумевају употребу механи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ких средстава (</a:t>
            </a:r>
            <a:r>
              <a:rPr lang="en-US" sz="2400" i="1">
                <a:solidFill>
                  <a:schemeClr val="hlink"/>
                </a:solidFill>
                <a:latin typeface="HelveticaPlain" pitchFamily="2" charset="0"/>
              </a:rPr>
              <a:t>ре</a:t>
            </a:r>
            <a:r>
              <a:rPr lang="sr-Cyrl-CS" sz="2400" i="1">
                <a:solidFill>
                  <a:schemeClr val="hlink"/>
                </a:solidFill>
                <a:latin typeface="HelveticaPlain" pitchFamily="2" charset="0"/>
              </a:rPr>
              <a:t>ш</a:t>
            </a:r>
            <a:r>
              <a:rPr lang="en-US" sz="2400" i="1">
                <a:solidFill>
                  <a:schemeClr val="hlink"/>
                </a:solidFill>
                <a:latin typeface="HelveticaPlain" pitchFamily="2" charset="0"/>
              </a:rPr>
              <a:t>етки и сита</a:t>
            </a:r>
            <a:r>
              <a:rPr lang="en-US" sz="2400" b="1">
                <a:latin typeface="HelveticaPlain" pitchFamily="2" charset="0"/>
              </a:rPr>
              <a:t>) за отклањање крупних пливају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их и суспендованих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естица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2553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76787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400" b="1">
                <a:solidFill>
                  <a:schemeClr val="folHlink"/>
                </a:solidFill>
              </a:rPr>
              <a:t>2. 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ФИЗИ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Ч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КЕ МЕТОДЕ</a:t>
            </a:r>
          </a:p>
          <a:p>
            <a:pPr algn="just"/>
            <a:endParaRPr lang="en-US" sz="2400" b="1">
              <a:solidFill>
                <a:schemeClr val="folHlink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физи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ке вели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ине (</a:t>
            </a:r>
            <a:r>
              <a:rPr lang="en-US" sz="2400" i="1">
                <a:latin typeface="HelveticaPlain" pitchFamily="2" charset="0"/>
              </a:rPr>
              <a:t>Земљину те</a:t>
            </a:r>
            <a:r>
              <a:rPr lang="sr-Cyrl-CS" sz="2400" i="1">
                <a:latin typeface="HelveticaPlain" pitchFamily="2" charset="0"/>
              </a:rPr>
              <a:t>ж</a:t>
            </a:r>
            <a:r>
              <a:rPr lang="en-US" sz="2400" i="1">
                <a:latin typeface="HelveticaPlain" pitchFamily="2" charset="0"/>
              </a:rPr>
              <a:t>у, топлоту, ваздух, ултраљуби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асто зра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ење</a:t>
            </a:r>
            <a:r>
              <a:rPr lang="en-US" sz="2400" b="1">
                <a:latin typeface="HelveticaPlain" pitchFamily="2" charset="0"/>
              </a:rPr>
              <a:t>) за поправку квалитета воде.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Нај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 кори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ене методе су: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А)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ТАЛО</a:t>
            </a:r>
            <a:r>
              <a:rPr lang="sr-Cyrl-CS" sz="2400" b="1" i="1">
                <a:solidFill>
                  <a:schemeClr val="folHlink"/>
                </a:solidFill>
                <a:latin typeface="HelveticaPlain" pitchFamily="2" charset="0"/>
              </a:rPr>
              <a:t>Ж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ЕЊЕ (</a:t>
            </a:r>
            <a:r>
              <a:rPr lang="en-US" sz="2400" i="1">
                <a:solidFill>
                  <a:schemeClr val="folHlink"/>
                </a:solidFill>
                <a:latin typeface="HelveticaPlain" pitchFamily="2" charset="0"/>
              </a:rPr>
              <a:t>седиментација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),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Б)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ФИЛТРАЦИЈА,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В)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АЕРАЦИЈА,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Г)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ДЕЗИНФЕКЦИЈА</a:t>
            </a:r>
            <a:r>
              <a:rPr lang="en-US" sz="2400" b="1" i="1">
                <a:latin typeface="HelveticaPlain" pitchFamily="2" charset="0"/>
              </a:rPr>
              <a:t> (</a:t>
            </a:r>
            <a:r>
              <a:rPr lang="en-US" sz="2400" i="1">
                <a:latin typeface="HelveticaPlain" pitchFamily="2" charset="0"/>
              </a:rPr>
              <a:t>топлотом, УВ зра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ење</a:t>
            </a:r>
            <a:r>
              <a:rPr lang="en-US" sz="2400" b="1" i="1">
                <a:latin typeface="HelveticaPlain" pitchFamily="2" charset="0"/>
              </a:rPr>
              <a:t>).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956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0" y="188913"/>
            <a:ext cx="9010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828800" y="3086100"/>
          <a:ext cx="5486400" cy="666750"/>
        </p:xfrm>
        <a:graphic>
          <a:graphicData uri="http://schemas.openxmlformats.org/presentationml/2006/ole">
            <p:oleObj spid="_x0000_s1026" name="Document" r:id="rId3" imgW="5486400" imgH="685800" progId="Word.Document.8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-76200" y="1828800"/>
            <a:ext cx="89916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>
              <a:buFont typeface="Wingdings" pitchFamily="2" charset="2"/>
              <a:buChar char="ü"/>
            </a:pPr>
            <a:r>
              <a:rPr lang="sr-Latn-CS" sz="2800" b="1">
                <a:latin typeface="Times New Roman" pitchFamily="18" charset="0"/>
              </a:rPr>
              <a:t> </a:t>
            </a:r>
            <a:r>
              <a:rPr lang="en-US" sz="2800">
                <a:latin typeface="Times New Roman" pitchFamily="18" charset="0"/>
              </a:rPr>
              <a:t>Вода је један од основних услова живота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70% организма одраслог човека чини вода</a:t>
            </a:r>
          </a:p>
          <a:p>
            <a:pPr algn="just"/>
            <a:endParaRPr lang="en-US" sz="2400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      Распоред воде у организму човека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r>
              <a:rPr lang="en-US" sz="2400" b="1">
                <a:latin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</a:rPr>
              <a:t>Области			        </a:t>
            </a:r>
            <a:r>
              <a:rPr lang="sr-Latn-CS" sz="24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% од телесне тежине</a:t>
            </a:r>
            <a:r>
              <a:rPr lang="sr-Latn-CS" sz="2400">
                <a:latin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</a:rPr>
              <a:t>Литри		</a:t>
            </a:r>
            <a:r>
              <a:rPr lang="sr-Latn-CS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   Екстрацел.  интраваск. плазма	     4-5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3</a:t>
            </a:r>
          </a:p>
          <a:p>
            <a:pPr algn="just"/>
            <a:r>
              <a:rPr lang="en-US" sz="2400">
                <a:latin typeface="Times New Roman" pitchFamily="18" charset="0"/>
              </a:rPr>
              <a:t>   Интерстицијална ткивна течност	     12-18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11</a:t>
            </a:r>
          </a:p>
          <a:p>
            <a:pPr algn="just"/>
            <a:r>
              <a:rPr lang="en-US" sz="2400">
                <a:latin typeface="Times New Roman" pitchFamily="18" charset="0"/>
              </a:rPr>
              <a:t>   Интрацелуларна ткивна течност	     40-50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35</a:t>
            </a:r>
          </a:p>
          <a:p>
            <a:pPr algn="just"/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Целокупна течност организма	      70</a:t>
            </a:r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%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                    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49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3406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79388" y="620713"/>
            <a:ext cx="8588375" cy="630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>
                <a:solidFill>
                  <a:schemeClr val="folHlink"/>
                </a:solidFill>
              </a:rPr>
              <a:t>2. 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ФИЗИЧКЕ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 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МЕТОДЕ</a:t>
            </a:r>
            <a:endParaRPr lang="sr-Latn-CS" sz="2400" b="1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sr-Latn-CS" sz="2400" b="1">
                <a:solidFill>
                  <a:schemeClr val="folHlink"/>
                </a:solidFill>
              </a:rPr>
              <a:t>А)</a:t>
            </a:r>
            <a:r>
              <a:rPr lang="sr-Cyrl-CS" sz="2400" b="1" i="1">
                <a:solidFill>
                  <a:schemeClr val="folHlink"/>
                </a:solidFill>
                <a:latin typeface="HelveticaPlain" pitchFamily="2" charset="0"/>
              </a:rPr>
              <a:t>ТАЛОЖЕЊЕ</a:t>
            </a:r>
            <a:endParaRPr lang="en-US" sz="2400" b="1" i="1">
              <a:solidFill>
                <a:schemeClr val="folHlink"/>
              </a:solidFill>
              <a:latin typeface="HelveticaPlain" pitchFamily="2" charset="0"/>
            </a:endParaRPr>
          </a:p>
          <a:p>
            <a:pPr lvl="2" algn="just"/>
            <a:endParaRPr lang="en-US" sz="2400" b="1" i="1">
              <a:solidFill>
                <a:schemeClr val="folHlink"/>
              </a:solidFill>
              <a:latin typeface="HelveticaPlain" pitchFamily="2" charset="0"/>
            </a:endParaRPr>
          </a:p>
          <a:p>
            <a:pPr algn="just"/>
            <a:r>
              <a:rPr lang="sr-Cyrl-CS" sz="2400" b="1">
                <a:latin typeface="HelveticaPlain" pitchFamily="2" charset="0"/>
              </a:rPr>
              <a:t>је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физичка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метода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поправку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квалитета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воде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којом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суспендоване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честице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таложе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под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утицајем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Земљине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теже</a:t>
            </a:r>
            <a:r>
              <a:rPr lang="en-US" sz="2400" b="1">
                <a:latin typeface="HelveticaPlain" pitchFamily="2" charset="0"/>
              </a:rPr>
              <a:t>.</a:t>
            </a:r>
          </a:p>
          <a:p>
            <a:pPr lvl="2"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sr-Cyrl-CS" sz="2400" b="1">
                <a:latin typeface="HelveticaPlain" pitchFamily="2" charset="0"/>
              </a:rPr>
              <a:t>Користи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</a:t>
            </a:r>
            <a:r>
              <a:rPr lang="en-US" sz="2400" b="1">
                <a:latin typeface="HelveticaPlain" pitchFamily="2" charset="0"/>
              </a:rPr>
              <a:t>:</a:t>
            </a:r>
            <a:endParaRPr lang="en-US" sz="2000" b="1">
              <a:latin typeface="HelveticaPlain" pitchFamily="2" charset="0"/>
            </a:endParaRPr>
          </a:p>
          <a:p>
            <a:pPr algn="just"/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отклањање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мутноће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поправку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боје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смањење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органских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материја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смањење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минерализације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изумирање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патогених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микроорганизама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endParaRPr lang="en-US" sz="2000" b="1">
              <a:latin typeface="HelveticaPlain" pitchFamily="2" charset="0"/>
            </a:endParaRPr>
          </a:p>
          <a:p>
            <a:pPr algn="just"/>
            <a:r>
              <a:rPr lang="sr-Cyrl-CS" sz="2000" b="1">
                <a:latin typeface="HelveticaPlain" pitchFamily="2" charset="0"/>
              </a:rPr>
              <a:t>Ретко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се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користи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код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великих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водоводних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система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због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дуготрајности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неекономи</a:t>
            </a:r>
            <a:r>
              <a:rPr lang="sr-Latn-CS" sz="2000" b="1"/>
              <a:t>ч</a:t>
            </a:r>
            <a:r>
              <a:rPr lang="sr-Cyrl-CS" sz="2000" b="1">
                <a:latin typeface="HelveticaPlain" pitchFamily="2" charset="0"/>
              </a:rPr>
              <a:t>ности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поступка</a:t>
            </a:r>
            <a:r>
              <a:rPr lang="en-US" sz="2000" b="1">
                <a:latin typeface="HelveticaPlain" pitchFamily="2" charset="0"/>
              </a:rPr>
              <a:t>. </a:t>
            </a:r>
          </a:p>
          <a:p>
            <a:pPr lvl="2" algn="just"/>
            <a:endParaRPr lang="en-US" sz="2400" b="1">
              <a:latin typeface="HelveticaPlain" pitchFamily="2" charset="0"/>
            </a:endParaRPr>
          </a:p>
        </p:txBody>
      </p:sp>
    </p:spTree>
  </p:cSld>
  <p:clrMapOvr>
    <a:masterClrMapping/>
  </p:clrMapOvr>
  <p:transition advTm="33687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900113" y="476250"/>
            <a:ext cx="74676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400" b="1">
                <a:solidFill>
                  <a:schemeClr val="hlink"/>
                </a:solidFill>
              </a:rPr>
              <a:t>2. </a:t>
            </a:r>
            <a:r>
              <a:rPr lang="sr-Cyrl-CS" sz="2400" b="1">
                <a:solidFill>
                  <a:schemeClr val="hlink"/>
                </a:solidFill>
                <a:latin typeface="HelveticaPlain" pitchFamily="2" charset="0"/>
              </a:rPr>
              <a:t>ФИЗИЧКЕ</a:t>
            </a:r>
            <a:r>
              <a:rPr lang="en-US" sz="2400" b="1">
                <a:solidFill>
                  <a:schemeClr val="hlink"/>
                </a:solidFill>
                <a:latin typeface="HelveticaPlain" pitchFamily="2" charset="0"/>
              </a:rPr>
              <a:t> </a:t>
            </a:r>
            <a:r>
              <a:rPr lang="sr-Cyrl-CS" sz="2400" b="1">
                <a:solidFill>
                  <a:schemeClr val="hlink"/>
                </a:solidFill>
                <a:latin typeface="HelveticaPlain" pitchFamily="2" charset="0"/>
              </a:rPr>
              <a:t>МЕТОДЕ</a:t>
            </a:r>
            <a:endParaRPr lang="sr-Latn-CS" sz="2400" b="1">
              <a:solidFill>
                <a:schemeClr val="hlink"/>
              </a:solidFill>
            </a:endParaRPr>
          </a:p>
          <a:p>
            <a:pPr algn="just"/>
            <a:endParaRPr lang="sr-Latn-CS" sz="2400" b="1">
              <a:solidFill>
                <a:schemeClr val="hlink"/>
              </a:solidFill>
            </a:endParaRPr>
          </a:p>
          <a:p>
            <a:pPr algn="just"/>
            <a:r>
              <a:rPr lang="sr-Latn-CS" sz="2400" b="1">
                <a:solidFill>
                  <a:schemeClr val="hlink"/>
                </a:solidFill>
              </a:rPr>
              <a:t>Б) </a:t>
            </a:r>
            <a:r>
              <a:rPr lang="sr-Cyrl-CS" sz="2400" b="1">
                <a:solidFill>
                  <a:schemeClr val="hlink"/>
                </a:solidFill>
                <a:latin typeface="HelveticaPlain" pitchFamily="2" charset="0"/>
              </a:rPr>
              <a:t>ФИЛТРАЦИЈА</a:t>
            </a:r>
            <a:endParaRPr lang="en-US" sz="2400" b="1">
              <a:solidFill>
                <a:schemeClr val="hlink"/>
              </a:solidFill>
              <a:latin typeface="HelveticaPlain" pitchFamily="2" charset="0"/>
            </a:endParaRPr>
          </a:p>
          <a:p>
            <a:pPr lvl="2" algn="just"/>
            <a:endParaRPr lang="en-US" sz="2400" b="1" i="1">
              <a:solidFill>
                <a:schemeClr val="hlink"/>
              </a:solidFill>
              <a:latin typeface="HelveticaPlain" pitchFamily="2" charset="0"/>
            </a:endParaRPr>
          </a:p>
          <a:p>
            <a:pPr algn="just">
              <a:buFontTx/>
              <a:buChar char="•"/>
            </a:pPr>
            <a:r>
              <a:rPr lang="sr-Cyrl-CS" sz="2400" b="1">
                <a:latin typeface="HelveticaPlain" pitchFamily="2" charset="0"/>
              </a:rPr>
              <a:t>физичка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метода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поправку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квалитета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воде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којом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пливајуће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суспендоване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честице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бактерије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отклањају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пропуштанјем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кроз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различите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филтре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sr-Cyrl-CS" sz="2400" b="1">
                <a:latin typeface="HelveticaPlain" pitchFamily="2" charset="0"/>
              </a:rPr>
              <a:t>слој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песка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или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других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материјала</a:t>
            </a:r>
            <a:r>
              <a:rPr lang="en-US" sz="2400" b="1">
                <a:latin typeface="HelveticaPlain" pitchFamily="2" charset="0"/>
              </a:rPr>
              <a:t>).</a:t>
            </a:r>
          </a:p>
          <a:p>
            <a:pPr lvl="2"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sr-Cyrl-CS" sz="2400" b="1">
                <a:latin typeface="HelveticaPlain" pitchFamily="2" charset="0"/>
              </a:rPr>
              <a:t>Врсте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филтара</a:t>
            </a:r>
            <a:r>
              <a:rPr lang="en-US" sz="2400" b="1">
                <a:latin typeface="HelveticaPlain" pitchFamily="2" charset="0"/>
              </a:rPr>
              <a:t>:</a:t>
            </a: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спори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пешчани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филтри</a:t>
            </a:r>
            <a:endParaRPr lang="en-US" sz="2400" b="1" i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брзи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пешчани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филтри</a:t>
            </a:r>
            <a:r>
              <a:rPr lang="en-US" sz="2400" b="1" i="1">
                <a:latin typeface="HelveticaPlain" pitchFamily="2" charset="0"/>
              </a:rPr>
              <a:t>-</a:t>
            </a:r>
            <a:r>
              <a:rPr lang="sr-Cyrl-CS" sz="2400" b="1" i="1">
                <a:latin typeface="HelveticaPlain" pitchFamily="2" charset="0"/>
              </a:rPr>
              <a:t>гравитациони</a:t>
            </a:r>
            <a:r>
              <a:rPr lang="en-US" sz="2400" b="1" i="1">
                <a:latin typeface="HelveticaPlain" pitchFamily="2" charset="0"/>
              </a:rPr>
              <a:t>,</a:t>
            </a: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брзи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пешчани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филтри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под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притиском</a:t>
            </a:r>
            <a:r>
              <a:rPr lang="en-US" sz="2400" b="1" i="1">
                <a:latin typeface="HelveticaPlain" pitchFamily="2" charset="0"/>
              </a:rPr>
              <a:t>,</a:t>
            </a: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филтри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од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пластичних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маса</a:t>
            </a:r>
            <a:r>
              <a:rPr lang="en-US" sz="2400" b="1" i="1">
                <a:latin typeface="HelveticaPlain" pitchFamily="2" charset="0"/>
              </a:rPr>
              <a:t>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8347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67818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b="1">
                <a:solidFill>
                  <a:srgbClr val="FF0066"/>
                </a:solidFill>
              </a:rPr>
              <a:t>3.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ХЕМИЈСКЕ МЕТОДЕ</a:t>
            </a:r>
          </a:p>
          <a:p>
            <a:pPr algn="just"/>
            <a:endParaRPr lang="en-US" sz="2400" b="1">
              <a:solidFill>
                <a:srgbClr val="FF0066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хемијске супстанције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Нај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 кори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ене методе су: 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А)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КОАГУЛАЦИЈА (ф</a:t>
            </a:r>
            <a:r>
              <a:rPr lang="en-US" sz="2400" i="1">
                <a:solidFill>
                  <a:srgbClr val="FF0066"/>
                </a:solidFill>
                <a:latin typeface="HelveticaPlain" pitchFamily="2" charset="0"/>
              </a:rPr>
              <a:t>локулација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)</a:t>
            </a: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Б)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ДЕЗИНФЕКЦИЈА</a:t>
            </a: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В)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ЈОНСКА ИЗМЕНА</a:t>
            </a:r>
          </a:p>
          <a:p>
            <a:pPr>
              <a:spcBef>
                <a:spcPct val="50000"/>
              </a:spcBef>
            </a:pPr>
            <a:endParaRPr lang="en-US" sz="2400" b="1">
              <a:solidFill>
                <a:srgbClr val="FF0066"/>
              </a:solidFill>
              <a:latin typeface="HelveticaPlain" pitchFamily="2" charset="0"/>
            </a:endParaRPr>
          </a:p>
        </p:txBody>
      </p:sp>
    </p:spTree>
  </p:cSld>
  <p:clrMapOvr>
    <a:masterClrMapping/>
  </p:clrMapOvr>
  <p:transition advTm="16133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684213" y="620713"/>
            <a:ext cx="7696200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b="1"/>
              <a:t>3. </a:t>
            </a:r>
            <a:r>
              <a:rPr lang="en-US" sz="2400" b="1">
                <a:latin typeface="HelveticaPlain" pitchFamily="2" charset="0"/>
              </a:rPr>
              <a:t>ХЕМИЈСКЕ МЕТОДЕ</a:t>
            </a:r>
            <a:endParaRPr lang="sr-Latn-CS" sz="2400" b="1"/>
          </a:p>
          <a:p>
            <a:endParaRPr lang="sr-Latn-CS" sz="2400" b="1"/>
          </a:p>
          <a:p>
            <a:r>
              <a:rPr lang="sr-Latn-CS" sz="2400" b="1"/>
              <a:t>А)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КОАГУЛАЦИЈА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хемијска метода за поправку квалитета воде којом се отклањају суспендоване и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врсте материје применом хемијских супстанци (алуминијум сулфат, ферисулфат, феросулфат) које убрзавају тало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ење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естица стварањем </a:t>
            </a:r>
            <a:r>
              <a:rPr lang="en-US" sz="2400" b="1" u="sng">
                <a:latin typeface="HelveticaPlain" pitchFamily="2" charset="0"/>
              </a:rPr>
              <a:t>флокула</a:t>
            </a:r>
            <a:r>
              <a:rPr lang="en-US" sz="2400" b="1">
                <a:latin typeface="HelveticaPlain" pitchFamily="2" charset="0"/>
              </a:rPr>
              <a:t> (пахуља).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Примењена доза коагуланса зависи од коли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ине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естица.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340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ДЕЗИНФЕКЦИЈА ВОДЕ ЗА ПИЋЕ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755650" y="1484313"/>
            <a:ext cx="7086600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/>
              <a:t>метод пречишћавања воде којим се уклањају патогени и условно патогени микроорганизми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не уклањају </a:t>
            </a:r>
            <a:r>
              <a:rPr lang="sr-Latn-CS" sz="2400" b="1"/>
              <a:t>се </a:t>
            </a:r>
            <a:r>
              <a:rPr lang="en-US" sz="2400" b="1"/>
              <a:t>спорогени облици и цисте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sr-Latn-CS" sz="2400" b="1"/>
              <a:t>в</a:t>
            </a:r>
            <a:r>
              <a:rPr lang="en-US" sz="2400" b="1"/>
              <a:t>ируси се могу укл</a:t>
            </a:r>
            <a:r>
              <a:rPr lang="sr-Latn-CS" sz="2400" b="1"/>
              <a:t>они</a:t>
            </a:r>
            <a:r>
              <a:rPr lang="en-US" sz="2400" b="1"/>
              <a:t>ти при довољно дугој изложености. 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sr-Latn-CS" sz="2400" b="1"/>
              <a:t>заснива се на </a:t>
            </a:r>
            <a:r>
              <a:rPr lang="ru-RU" sz="2400" b="1"/>
              <a:t>поремећај</a:t>
            </a:r>
            <a:r>
              <a:rPr lang="sr-Latn-CS" sz="2400" b="1"/>
              <a:t>у</a:t>
            </a:r>
            <a:r>
              <a:rPr lang="ru-RU" sz="2400" b="1"/>
              <a:t> колоидне равнотеже и/или равнотеже ферментног система дисања и/или метаболизма микроорганизма.</a:t>
            </a:r>
          </a:p>
          <a:p>
            <a:pPr algn="just">
              <a:buFontTx/>
              <a:buChar char="•"/>
            </a:pPr>
            <a:endParaRPr lang="en-US" sz="2400" b="1"/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4778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80645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Times New Roman" pitchFamily="18" charset="0"/>
              </a:rPr>
              <a:t>МЕТОДЕ ДЕЗИНФЕКЦИЈЕ</a:t>
            </a:r>
          </a:p>
          <a:p>
            <a:endParaRPr lang="en-US" sz="3600" b="1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chemeClr val="hlink"/>
                </a:solidFill>
                <a:latin typeface="Times New Roman" pitchFamily="18" charset="0"/>
              </a:rPr>
              <a:t>МЕХАНИЧКЕ МЕТОДЕ</a:t>
            </a:r>
            <a:endParaRPr lang="sr-Latn-CS" sz="3200" b="1">
              <a:solidFill>
                <a:schemeClr val="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endParaRPr lang="sr-Latn-CS" sz="3200" b="1">
              <a:solidFill>
                <a:schemeClr val="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chemeClr val="folHlink"/>
                </a:solidFill>
                <a:latin typeface="Times New Roman" pitchFamily="18" charset="0"/>
              </a:rPr>
              <a:t>ФИЗИЧКЕ МЕТОДЕ</a:t>
            </a:r>
          </a:p>
          <a:p>
            <a:pPr lvl="2">
              <a:buFontTx/>
              <a:buChar char="•"/>
            </a:pPr>
            <a:endParaRPr lang="en-US" sz="3200" b="1">
              <a:solidFill>
                <a:schemeClr val="fol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rgbClr val="FF33CC"/>
                </a:solidFill>
                <a:latin typeface="Times New Roman" pitchFamily="18" charset="0"/>
              </a:rPr>
              <a:t>ХЕМИЈСКЕ МЕТОДЕ</a:t>
            </a:r>
          </a:p>
          <a:p>
            <a:pPr algn="ctr">
              <a:spcBef>
                <a:spcPct val="50000"/>
              </a:spcBef>
            </a:pPr>
            <a:endParaRPr lang="en-US" sz="3200">
              <a:solidFill>
                <a:srgbClr val="FF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952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3"/>
          <p:cNvSpPr txBox="1">
            <a:spLocks noChangeArrowheads="1"/>
          </p:cNvSpPr>
          <p:nvPr/>
        </p:nvSpPr>
        <p:spPr bwMode="auto">
          <a:xfrm>
            <a:off x="900113" y="1268413"/>
            <a:ext cx="73152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Times New Roman" pitchFamily="18" charset="0"/>
              </a:rPr>
              <a:t>МЕХАНИЧКЕ МЕТОДЕ ДЕЗИНФЕКЦИЈЕ</a:t>
            </a:r>
          </a:p>
          <a:p>
            <a:pPr algn="just"/>
            <a:endParaRPr lang="en-US" sz="2800" b="1">
              <a:solidFill>
                <a:schemeClr val="hlink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Најраспрострањенија механичка метода дезинфекције воде је </a:t>
            </a:r>
            <a:r>
              <a:rPr lang="en-US" sz="2400" b="1" i="1">
                <a:latin typeface="Times New Roman" pitchFamily="18" charset="0"/>
              </a:rPr>
              <a:t>филтрирање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chemeClr val="hlink"/>
                </a:solidFill>
                <a:latin typeface="Times New Roman" pitchFamily="18" charset="0"/>
              </a:rPr>
              <a:t>ФИЛТРИРАЊЕ</a:t>
            </a:r>
            <a:r>
              <a:rPr lang="en-US" sz="2400" b="1">
                <a:latin typeface="Times New Roman" pitchFamily="18" charset="0"/>
              </a:rPr>
              <a:t> се користи за дезинфекцију малих количина воде за пиће или као једна од етапа у преради великих количина воде за пиће.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4402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539750" y="404813"/>
            <a:ext cx="8353425" cy="606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CC0099"/>
                </a:solidFill>
                <a:latin typeface="Times New Roman" pitchFamily="18" charset="0"/>
              </a:rPr>
              <a:t>ФИЗИЧКЕ МЕТОДЕ</a:t>
            </a:r>
            <a:r>
              <a:rPr lang="en-US" sz="2400" b="1">
                <a:solidFill>
                  <a:srgbClr val="CC0099"/>
                </a:solidFill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CC0099"/>
                </a:solidFill>
                <a:latin typeface="Times New Roman" pitchFamily="18" charset="0"/>
              </a:rPr>
              <a:t>ДЕЗИНФЕКЦИЈЕ</a:t>
            </a:r>
            <a:endParaRPr lang="en-US" sz="2400" b="1">
              <a:solidFill>
                <a:srgbClr val="CC0099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solidFill>
                <a:srgbClr val="CC0099"/>
              </a:solidFill>
              <a:latin typeface="Times New Roman" pitchFamily="18" charset="0"/>
            </a:endParaRPr>
          </a:p>
          <a:p>
            <a:pPr algn="just"/>
            <a:r>
              <a:rPr lang="en-US" sz="2000" b="1">
                <a:latin typeface="Times New Roman" pitchFamily="18" charset="0"/>
              </a:rPr>
              <a:t>Физичке методе дезинфекције се обично користе за дезинфекцију малих количина воде за пиће.</a:t>
            </a:r>
          </a:p>
          <a:p>
            <a:pPr algn="just"/>
            <a:endParaRPr lang="en-US" sz="2000" b="1">
              <a:latin typeface="Times New Roman" pitchFamily="18" charset="0"/>
            </a:endParaRPr>
          </a:p>
          <a:p>
            <a:pPr algn="just"/>
            <a:r>
              <a:rPr lang="en-US" sz="2000" b="1">
                <a:latin typeface="Times New Roman" pitchFamily="18" charset="0"/>
              </a:rPr>
              <a:t>Примењује се </a:t>
            </a:r>
          </a:p>
          <a:p>
            <a:pPr algn="just"/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Топлота</a:t>
            </a:r>
            <a:r>
              <a:rPr lang="en-US" sz="2000" b="1">
                <a:latin typeface="Times New Roman" pitchFamily="18" charset="0"/>
              </a:rPr>
              <a:t> (</a:t>
            </a:r>
            <a:r>
              <a:rPr lang="en-US" sz="2000" i="1">
                <a:latin typeface="Times New Roman" pitchFamily="18" charset="0"/>
              </a:rPr>
              <a:t>вода кључа 10 минута, што је довољно да се коагулишу беланчевине бактерија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Ултраљубичасти зраци</a:t>
            </a:r>
            <a:r>
              <a:rPr lang="en-US" sz="2000" b="1">
                <a:latin typeface="Times New Roman" pitchFamily="18" charset="0"/>
              </a:rPr>
              <a:t> таласна дужина од 2000-2950 ангстрема разарају протоплазму микроорганизама. Уклањају бактерије и вирусе. 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Услов је бистра вода  која се у танком млазу пропушта преко површине лампе. 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На овај начин се најчешће дезинфикује минерална вода.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Недостатак је одсуство одложеног дезинфекционог ефекта. </a:t>
            </a:r>
          </a:p>
          <a:p>
            <a:pPr lvl="1" algn="just">
              <a:buFont typeface="Wingdings" pitchFamily="2" charset="2"/>
              <a:buChar char="Ø"/>
            </a:pPr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Ултразвук</a:t>
            </a:r>
            <a:endParaRPr lang="en-US" sz="2000">
              <a:solidFill>
                <a:srgbClr val="CC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5806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3"/>
          <p:cNvSpPr txBox="1">
            <a:spLocks noChangeArrowheads="1"/>
          </p:cNvSpPr>
          <p:nvPr/>
        </p:nvSpPr>
        <p:spPr bwMode="auto">
          <a:xfrm>
            <a:off x="684213" y="549275"/>
            <a:ext cx="7620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33CC"/>
                </a:solidFill>
                <a:latin typeface="Times New Roman" pitchFamily="18" charset="0"/>
              </a:rPr>
              <a:t>ХЕМИЈСКЕ МЕТОДЕ ДЕЗИНФЕКЦИЈЕ</a:t>
            </a:r>
          </a:p>
          <a:p>
            <a:pPr algn="just"/>
            <a:endParaRPr lang="en-US" sz="2800" b="1">
              <a:solidFill>
                <a:srgbClr val="FF33CC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Хемијске методе дезинфекције  воде обухватају примену хемијских супстанција.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Вода се ретко дезинфикује кречом, персирћетном киселином, јодом, тешким металима (сребром и др.).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 i="1">
                <a:latin typeface="Times New Roman" pitchFamily="18" charset="0"/>
              </a:rPr>
              <a:t>Најчешће се хемијска дезинфекција воде обавља применом хлора и озона.</a:t>
            </a:r>
            <a:r>
              <a:rPr lang="en-US" sz="2800" b="1" i="1">
                <a:latin typeface="Times New Roman" pitchFamily="18" charset="0"/>
              </a:rPr>
              <a:t> </a:t>
            </a:r>
            <a:endParaRPr lang="en-US" sz="2400" i="1">
              <a:latin typeface="Times New Roman" pitchFamily="18" charset="0"/>
            </a:endParaRPr>
          </a:p>
        </p:txBody>
      </p:sp>
    </p:spTree>
  </p:cSld>
  <p:clrMapOvr>
    <a:masterClrMapping/>
  </p:clrMapOvr>
  <p:transition advTm="27307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696200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FF33CC"/>
                </a:solidFill>
                <a:latin typeface="Times New Roman" pitchFamily="18" charset="0"/>
              </a:rPr>
              <a:t>Дезинфекција воде хлором</a:t>
            </a:r>
          </a:p>
          <a:p>
            <a:pPr algn="just"/>
            <a:endParaRPr lang="en-US" sz="2400" b="1">
              <a:solidFill>
                <a:srgbClr val="FF33CC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>
                <a:latin typeface="Times New Roman" pitchFamily="18" charset="0"/>
              </a:rPr>
              <a:t>Хлор је жућкасто-зеленкасти гас који у контакту са водом ствара хипохлорасту киселину, хлороводоничну киселину и насцентни кисеоник.</a:t>
            </a:r>
          </a:p>
          <a:p>
            <a:pPr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CS" sz="2400" b="1">
                <a:latin typeface="Times New Roman" pitchFamily="18" charset="0"/>
              </a:rPr>
              <a:t>Б</a:t>
            </a:r>
            <a:r>
              <a:rPr lang="en-US" sz="2400" b="1">
                <a:latin typeface="Times New Roman" pitchFamily="18" charset="0"/>
              </a:rPr>
              <a:t>актерицидни ефекат последица je реакције хипохлорасте киселине, хлороводоничне киселине и насцентног кисеоника са SH-ферментним системом дисања (</a:t>
            </a:r>
            <a:r>
              <a:rPr lang="en-US" sz="2400" i="1">
                <a:latin typeface="Times New Roman" pitchFamily="18" charset="0"/>
              </a:rPr>
              <a:t>три-азо-фосфор</a:t>
            </a:r>
            <a:r>
              <a:rPr lang="sl-SI" sz="2400" i="1">
                <a:latin typeface="Times New Roman" pitchFamily="18" charset="0"/>
              </a:rPr>
              <a:t>-</a:t>
            </a:r>
            <a:r>
              <a:rPr lang="en-US" sz="2400" i="1">
                <a:latin typeface="Times New Roman" pitchFamily="18" charset="0"/>
              </a:rPr>
              <a:t>дехидрогеназом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>
                <a:latin typeface="Times New Roman" pitchFamily="18" charset="0"/>
              </a:rPr>
              <a:t>Делује на бактерије (</a:t>
            </a:r>
            <a:r>
              <a:rPr lang="en-US" sz="2400" i="1">
                <a:latin typeface="Times New Roman" pitchFamily="18" charset="0"/>
              </a:rPr>
              <a:t>патогене и условно патогене</a:t>
            </a:r>
            <a:r>
              <a:rPr lang="en-US" sz="2400" b="1">
                <a:latin typeface="Times New Roman" pitchFamily="18" charset="0"/>
              </a:rPr>
              <a:t>) и ентеровирусе.</a:t>
            </a:r>
            <a:endParaRPr lang="sr-Latn-C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811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50825" y="333375"/>
            <a:ext cx="8893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9600" y="1981200"/>
            <a:ext cx="792480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Одржава хидростатски, онкотски и осмотски притисак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Омогућава обављање биохемијских процеса и уклањање штетних супстанци из организма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При нормалном функционисању здравог организма одржава се стални биланс воде у њему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788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3"/>
          <p:cNvSpPr txBox="1">
            <a:spLocks noChangeArrowheads="1"/>
          </p:cNvSpPr>
          <p:nvPr/>
        </p:nvSpPr>
        <p:spPr bwMode="auto">
          <a:xfrm>
            <a:off x="323850" y="260350"/>
            <a:ext cx="8178800" cy="541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000" b="1">
                <a:latin typeface="Times New Roman" pitchFamily="18" charset="0"/>
              </a:rPr>
              <a:t>УСПЕХ ХЛОРИСАЊА ЗАВИСИ ОД </a:t>
            </a:r>
          </a:p>
          <a:p>
            <a:pPr algn="just">
              <a:buFont typeface="Wingdings" pitchFamily="2" charset="2"/>
              <a:buNone/>
            </a:pPr>
            <a:endParaRPr lang="en-US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биолошких својстава микроорганизама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врсте хлорног препарата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хомогенизације хлорног препарата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времена контакта са водом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метеоролошких елемената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температуре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pH вредности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мутноће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садржаја суспендованих и органских материја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6563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6200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Symbol" pitchFamily="18" charset="2"/>
              <a:buNone/>
            </a:pPr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УСПЕХ ХЛОРИСАЊА </a:t>
            </a:r>
          </a:p>
          <a:p>
            <a:pPr algn="just">
              <a:buFont typeface="Symbol" pitchFamily="18" charset="2"/>
              <a:buNone/>
            </a:pPr>
            <a:endParaRPr lang="en-US" sz="2400" b="1">
              <a:solidFill>
                <a:srgbClr val="FF33CC"/>
              </a:solidFill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Што су микроорганизми савршенији то су отпорнији на дезинфекцију хлором.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Gr- бактерије (</a:t>
            </a:r>
            <a:r>
              <a:rPr lang="en-US" sz="2400" i="1">
                <a:latin typeface="Times New Roman" pitchFamily="18" charset="0"/>
              </a:rPr>
              <a:t>Salmonellае</a:t>
            </a:r>
            <a:r>
              <a:rPr lang="en-US" sz="2400" b="1">
                <a:latin typeface="Times New Roman" pitchFamily="18" charset="0"/>
              </a:rPr>
              <a:t>) су осетљивије од Gr+ (</a:t>
            </a:r>
            <a:r>
              <a:rPr lang="en-US" sz="2400" i="1">
                <a:latin typeface="Times New Roman" pitchFamily="18" charset="0"/>
              </a:rPr>
              <a:t>Shigelaе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Најбољи бактерицидни ефекат показује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</a:t>
            </a:r>
            <a:r>
              <a:rPr lang="en-US" sz="2400" b="1">
                <a:solidFill>
                  <a:srgbClr val="FF0066"/>
                </a:solidFill>
                <a:latin typeface="Times New Roman" pitchFamily="18" charset="0"/>
              </a:rPr>
              <a:t>хлор-диоксид</a:t>
            </a:r>
            <a:r>
              <a:rPr lang="sr-Latn-CS" sz="2400" b="1">
                <a:solidFill>
                  <a:srgbClr val="FF0066"/>
                </a:solidFill>
                <a:latin typeface="Times New Roman" pitchFamily="18" charset="0"/>
              </a:rPr>
              <a:t>,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None/>
            </a:pPr>
            <a:r>
              <a:rPr lang="sr-Latn-CS" sz="2400" b="1">
                <a:latin typeface="Times New Roman" pitchFamily="18" charset="0"/>
              </a:rPr>
              <a:t>затим редом следе:</a:t>
            </a:r>
            <a:endParaRPr lang="en-U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 гас,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 течност,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-хипохлораста киселина,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-хлорни креч,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-хлорамини </a:t>
            </a: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Препарат мора бити добро хомогенизован да би дезинфекција била успешна</a:t>
            </a:r>
            <a:r>
              <a:rPr lang="sr-Latn-CS" sz="2400" b="1">
                <a:latin typeface="Times New Roman" pitchFamily="18" charset="0"/>
              </a:rPr>
              <a:t>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98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3"/>
          <p:cNvSpPr txBox="1">
            <a:spLocks noChangeArrowheads="1"/>
          </p:cNvSpPr>
          <p:nvPr/>
        </p:nvSpPr>
        <p:spPr bwMode="auto">
          <a:xfrm>
            <a:off x="900113" y="549275"/>
            <a:ext cx="754380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УСПЕХ ХЛОРИСАЊА ЗАВИСИ ОД</a:t>
            </a:r>
          </a:p>
          <a:p>
            <a:pPr>
              <a:buFont typeface="Symbol" pitchFamily="18" charset="2"/>
              <a:buNone/>
            </a:pPr>
            <a:endParaRPr lang="en-US" b="1">
              <a:solidFill>
                <a:srgbClr val="FF33CC"/>
              </a:solidFill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Време контакта мора да је најмање 30 минута</a:t>
            </a:r>
          </a:p>
          <a:p>
            <a:pPr lvl="1" algn="just"/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На нижим температурама је дезинфекција спорија, а и потребна је већа количина хлорног препарата</a:t>
            </a:r>
          </a:p>
          <a:p>
            <a:pPr lvl="1" algn="just"/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Сунчево зрачење и ветар убрзавају дезинфекцију, али и и</a:t>
            </a:r>
            <a:r>
              <a:rPr lang="sr-Latn-CS" sz="2400" b="1">
                <a:latin typeface="Times New Roman" pitchFamily="18" charset="0"/>
              </a:rPr>
              <a:t>ш</a:t>
            </a:r>
            <a:r>
              <a:rPr lang="en-US" sz="2400" b="1">
                <a:latin typeface="Times New Roman" pitchFamily="18" charset="0"/>
              </a:rPr>
              <a:t>чезавање хлора из ње</a:t>
            </a:r>
          </a:p>
          <a:p>
            <a:pPr lvl="1" algn="just"/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Оптимална </a:t>
            </a:r>
            <a:r>
              <a:rPr lang="en-US" sz="2400">
                <a:latin typeface="Times New Roman" pitchFamily="18" charset="0"/>
              </a:rPr>
              <a:t>pH</a:t>
            </a:r>
            <a:r>
              <a:rPr lang="en-US" sz="2400" b="1">
                <a:latin typeface="Times New Roman" pitchFamily="18" charset="0"/>
              </a:rPr>
              <a:t> вредност за дезинфекцију је 6,2-6,5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None/>
            </a:pPr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Повећана мутноћа, присуство суспендованих и органских материја смањују ефекат дезинфекције</a:t>
            </a:r>
            <a:r>
              <a:rPr lang="sr-Latn-CS" sz="2400" b="1">
                <a:latin typeface="Times New Roman" pitchFamily="18" charset="0"/>
              </a:rPr>
              <a:t>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2823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3"/>
          <p:cNvSpPr txBox="1">
            <a:spLocks noChangeArrowheads="1"/>
          </p:cNvSpPr>
          <p:nvPr/>
        </p:nvSpPr>
        <p:spPr bwMode="auto">
          <a:xfrm>
            <a:off x="684213" y="692150"/>
            <a:ext cx="7543800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800" b="1">
                <a:solidFill>
                  <a:srgbClr val="FF33CC"/>
                </a:solidFill>
                <a:latin typeface="Times New Roman" pitchFamily="18" charset="0"/>
              </a:rPr>
              <a:t>ВРСТЕ ХЛОРИСАЊА</a:t>
            </a:r>
          </a:p>
          <a:p>
            <a:endParaRPr lang="en-US" sz="2400" b="1">
              <a:solidFill>
                <a:srgbClr val="FF33CC"/>
              </a:solidFill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ПРОБНО ХЛОРИСАЊЕ</a:t>
            </a: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СТАНДАРДНО ХЛОРИСАЊЕ</a:t>
            </a:r>
            <a:endParaRPr lang="sr-Latn-C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r-Latn-CS" sz="2400" b="1">
                <a:latin typeface="Times New Roman" pitchFamily="18" charset="0"/>
              </a:rPr>
              <a:t>ПРЕХЛОРИСАЊЕ</a:t>
            </a: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ХИПЕРХЛОРИСАЊЕ СА ДЕХЛОРИСАЊЕМ</a:t>
            </a: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ХЛОРАМИНИСАЊЕ</a:t>
            </a: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ХЛОРИСАЊЕ НА ТА</a:t>
            </a:r>
            <a:r>
              <a:rPr lang="sl-SI" sz="2400" b="1">
                <a:latin typeface="Times New Roman" pitchFamily="18" charset="0"/>
              </a:rPr>
              <a:t>ЧКИ ПРЕЛОМА</a:t>
            </a:r>
            <a:endParaRPr lang="en-US" sz="28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11876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315200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2800" b="1">
                <a:latin typeface="Times New Roman" pitchFamily="18" charset="0"/>
              </a:rPr>
              <a:t>СТАНДАРДНО ХЛОРИСАЊЕ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Изводи се после пробног хлорисања.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Њиме се одржава дезинфекциони ефекат у води. </a:t>
            </a: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Дезинфекциони ефекат је обезбеђен ако је ниво </a:t>
            </a:r>
            <a:r>
              <a:rPr lang="en-US" sz="2400" b="1" u="sng">
                <a:latin typeface="Times New Roman" pitchFamily="18" charset="0"/>
              </a:rPr>
              <a:t>укупног резидуалног хлора 1,5 mg/l</a:t>
            </a:r>
            <a:r>
              <a:rPr lang="en-US" sz="2400" b="1">
                <a:latin typeface="Times New Roman" pitchFamily="18" charset="0"/>
              </a:rPr>
              <a:t> воде и </a:t>
            </a:r>
            <a:r>
              <a:rPr lang="en-US" sz="2400" b="1" u="sng">
                <a:latin typeface="Times New Roman" pitchFamily="18" charset="0"/>
              </a:rPr>
              <a:t>слободног резидуалног хлора </a:t>
            </a:r>
            <a:r>
              <a:rPr lang="en-US" sz="2400" b="1" u="sng">
                <a:solidFill>
                  <a:schemeClr val="hlink"/>
                </a:solidFill>
                <a:latin typeface="Times New Roman" pitchFamily="18" charset="0"/>
              </a:rPr>
              <a:t>0,5 mg/l.</a:t>
            </a:r>
            <a:r>
              <a:rPr lang="en-US" sz="2400" b="1" u="sng">
                <a:latin typeface="Times New Roman" pitchFamily="18" charset="0"/>
              </a:rPr>
              <a:t> </a:t>
            </a:r>
            <a:endParaRPr lang="sr-Latn-CS" sz="2400" b="1" u="sng">
              <a:latin typeface="Times New Roman" pitchFamily="18" charset="0"/>
            </a:endParaRPr>
          </a:p>
          <a:p>
            <a:pPr algn="just"/>
            <a:endParaRPr lang="en-US" sz="2400" b="1" u="sng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 u="sng">
                <a:latin typeface="Times New Roman" pitchFamily="18" charset="0"/>
              </a:rPr>
              <a:t>Везани резидуални хлор</a:t>
            </a:r>
            <a:r>
              <a:rPr lang="en-US" sz="2400" b="1">
                <a:latin typeface="Times New Roman" pitchFamily="18" charset="0"/>
              </a:rPr>
              <a:t> је хлор везан за амонијак и његове соли и на тај начин ствa</a:t>
            </a:r>
            <a:r>
              <a:rPr lang="sr-Latn-CS" sz="2400" b="1">
                <a:latin typeface="Times New Roman" pitchFamily="18" charset="0"/>
              </a:rPr>
              <a:t>ра</a:t>
            </a:r>
            <a:r>
              <a:rPr lang="en-US" sz="2400" b="1">
                <a:latin typeface="Times New Roman" pitchFamily="18" charset="0"/>
              </a:rPr>
              <a:t> хлорамине (</a:t>
            </a:r>
            <a:r>
              <a:rPr lang="en-US" sz="2400" i="1">
                <a:latin typeface="Times New Roman" pitchFamily="18" charset="0"/>
              </a:rPr>
              <a:t>дозвољена количина </a:t>
            </a:r>
            <a:r>
              <a:rPr lang="en-US" sz="2400" i="1" u="sng">
                <a:latin typeface="Times New Roman" pitchFamily="18" charset="0"/>
              </a:rPr>
              <a:t>0,6-1,0 mg/l</a:t>
            </a:r>
            <a:r>
              <a:rPr lang="en-US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(Укупни резидуални хлор = везани + слободни резидуални хлор)</a:t>
            </a: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Хлорисање се обавља применом 1 </a:t>
            </a:r>
            <a:r>
              <a:rPr lang="en-US" sz="2400" b="1">
                <a:latin typeface="Times New Roman" pitchFamily="18" charset="0"/>
              </a:rPr>
              <a:t>mg/l</a:t>
            </a:r>
            <a:r>
              <a:rPr lang="sr-Latn-CS" sz="2400" b="1">
                <a:latin typeface="Times New Roman" pitchFamily="18" charset="0"/>
              </a:rPr>
              <a:t> хлора (минимум 30 минута)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60526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CS" smtClean="0"/>
          </a:p>
        </p:txBody>
      </p:sp>
      <p:pic>
        <p:nvPicPr>
          <p:cNvPr id="294918" name="Picture 6" descr="Drinking Water Treatment Chemicals Manufacturer in Kolkata West Bengal | ID  - 38166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8353425" cy="6272212"/>
          </a:xfrm>
          <a:prstGeom prst="rect">
            <a:avLst/>
          </a:prstGeom>
          <a:noFill/>
        </p:spPr>
      </p:pic>
    </p:spTree>
  </p:cSld>
  <p:clrMapOvr>
    <a:masterClrMapping/>
  </p:clrMapOvr>
  <p:transition advTm="25256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title"/>
          </p:nvPr>
        </p:nvSpPr>
        <p:spPr>
          <a:xfrm>
            <a:off x="735013" y="115888"/>
            <a:ext cx="8229600" cy="1384300"/>
          </a:xfrm>
        </p:spPr>
        <p:txBody>
          <a:bodyPr/>
          <a:lstStyle/>
          <a:p>
            <a:r>
              <a:rPr lang="sr-Latn-CS" sz="4000" b="1" smtClean="0"/>
              <a:t>Минералне воде</a:t>
            </a:r>
            <a:endParaRPr lang="en-US" sz="4000" b="1" smtClean="0"/>
          </a:p>
        </p:txBody>
      </p:sp>
      <p:sp>
        <p:nvSpPr>
          <p:cNvPr id="104451" name="Rectangle 4"/>
          <p:cNvSpPr>
            <a:spLocks noGrp="1" noChangeArrowheads="1"/>
          </p:cNvSpPr>
          <p:nvPr>
            <p:ph idx="1"/>
          </p:nvPr>
        </p:nvSpPr>
        <p:spPr>
          <a:xfrm>
            <a:off x="735013" y="1905000"/>
            <a:ext cx="8229600" cy="469265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GB" sz="2400" b="1" smtClean="0"/>
              <a:t>Минералне воде се сврставају у природна богатства како сваке др</a:t>
            </a:r>
            <a:r>
              <a:rPr lang="en-US" sz="2400" b="1" smtClean="0"/>
              <a:t>ж</a:t>
            </a:r>
            <a:r>
              <a:rPr lang="en-GB" sz="2400" b="1" smtClean="0"/>
              <a:t>аве, тако  и целокупне планете.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n-GB" sz="2400" b="1" u="sng" smtClean="0"/>
          </a:p>
          <a:p>
            <a:pPr algn="just">
              <a:lnSpc>
                <a:spcPct val="80000"/>
              </a:lnSpc>
            </a:pPr>
            <a:r>
              <a:rPr lang="en-GB" sz="2400" b="1" smtClean="0"/>
              <a:t>Сврставају се у 4 велике групе:</a:t>
            </a:r>
          </a:p>
          <a:p>
            <a:pPr algn="just">
              <a:lnSpc>
                <a:spcPct val="80000"/>
              </a:lnSpc>
            </a:pPr>
            <a:endParaRPr lang="en-GB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виш</a:t>
            </a:r>
            <a:r>
              <a:rPr lang="en-GB" sz="2400" b="1" smtClean="0"/>
              <a:t>e </a:t>
            </a:r>
            <a:r>
              <a:rPr lang="sr-Latn-CS" sz="2400" b="1" smtClean="0"/>
              <a:t>од</a:t>
            </a:r>
            <a:r>
              <a:rPr lang="en-GB" sz="2400" b="1" smtClean="0"/>
              <a:t> 1 г</a:t>
            </a:r>
            <a:r>
              <a:rPr lang="sr-Cyrl-CS" sz="2400" b="1" smtClean="0"/>
              <a:t>р</a:t>
            </a:r>
            <a:r>
              <a:rPr lang="en-GB" sz="2400" b="1" smtClean="0"/>
              <a:t>aмa </a:t>
            </a:r>
            <a:r>
              <a:rPr lang="sr-Cyrl-CS" sz="2400" b="1" smtClean="0"/>
              <a:t>сувог остатка</a:t>
            </a:r>
            <a:r>
              <a:rPr lang="en-GB" sz="2400" b="1" smtClean="0"/>
              <a:t> (</a:t>
            </a:r>
            <a:r>
              <a:rPr lang="sr-Cyrl-CS" sz="2400" b="1" smtClean="0"/>
              <a:t>растворених чврстих материја</a:t>
            </a:r>
            <a:r>
              <a:rPr lang="en-GB" sz="2400" b="1" smtClean="0"/>
              <a:t>) </a:t>
            </a:r>
            <a:r>
              <a:rPr lang="sr-Cyrl-CS" sz="2400" b="1" smtClean="0"/>
              <a:t>на литар воде;</a:t>
            </a:r>
            <a:r>
              <a:rPr lang="en-GB" sz="2400" b="1" smtClean="0"/>
              <a:t>  </a:t>
            </a:r>
            <a:endParaRPr lang="sr-Cyrl-CS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II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активне биолошке материје</a:t>
            </a:r>
            <a:endParaRPr lang="en-GB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III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растворене гасове</a:t>
            </a:r>
            <a:r>
              <a:rPr lang="en-GB" sz="2400" b="1" smtClean="0"/>
              <a:t>;</a:t>
            </a:r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IV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мaњe od 1 gr/l 	   раство</a:t>
            </a:r>
            <a:r>
              <a:rPr lang="sr-Latn-CS" sz="2400" b="1" smtClean="0"/>
              <a:t>р</a:t>
            </a:r>
            <a:r>
              <a:rPr lang="en-GB" sz="2400" b="1" smtClean="0"/>
              <a:t>ених </a:t>
            </a:r>
            <a:r>
              <a:rPr lang="sr-Cyrl-CS" sz="2400" b="1" smtClean="0"/>
              <a:t>чврстих</a:t>
            </a:r>
            <a:r>
              <a:rPr lang="en-GB" sz="2400" b="1" smtClean="0"/>
              <a:t>       </a:t>
            </a:r>
            <a:r>
              <a:rPr lang="sr-Cyrl-CS" sz="2400" b="1" smtClean="0"/>
              <a:t>материја </a:t>
            </a:r>
            <a:r>
              <a:rPr lang="en-GB" sz="2400" b="1" smtClean="0"/>
              <a:t>(</a:t>
            </a:r>
            <a:r>
              <a:rPr lang="sr-Cyrl-CS" sz="2400" b="1" smtClean="0"/>
              <a:t>олигоминерале</a:t>
            </a:r>
            <a:r>
              <a:rPr lang="en-GB" sz="2400" b="1" smtClean="0"/>
              <a:t>).</a:t>
            </a:r>
            <a:r>
              <a:rPr lang="en-US" sz="2400" smtClean="0"/>
              <a:t> </a:t>
            </a:r>
          </a:p>
        </p:txBody>
      </p:sp>
    </p:spTree>
  </p:cSld>
  <p:clrMapOvr>
    <a:masterClrMapping/>
  </p:clrMapOvr>
  <p:transition advTm="50327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468313" y="2692400"/>
            <a:ext cx="82296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микробиолошку, хемијску, физичку, радиолошку исправност воде за пиће, 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очуваност зона санитарне заштите и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здравствено безбедно руковање водом за пиће.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355333" name="Rectangle 3"/>
          <p:cNvSpPr>
            <a:spLocks noChangeArrowheads="1"/>
          </p:cNvSpPr>
          <p:nvPr/>
        </p:nvSpPr>
        <p:spPr bwMode="auto">
          <a:xfrm>
            <a:off x="503238" y="836613"/>
            <a:ext cx="86407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sr-Latn-CS" sz="3200" b="1">
                <a:latin typeface="Times New Roman" pitchFamily="18" charset="0"/>
              </a:rPr>
              <a:t>Здравствена безбедност воде за пиће подразумева:</a:t>
            </a: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961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468313" y="2565400"/>
            <a:ext cx="8424862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Закон о водама, Сл.гласник РС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  <a:cs typeface="Times New Roman" pitchFamily="18" charset="0"/>
              </a:rPr>
              <a:t>Закон о заштити становништва од заразних болести, Сл.гласник РС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  <a:cs typeface="Times New Roman" pitchFamily="18" charset="0"/>
              </a:rPr>
              <a:t>Уредба о здравственој заштити становништва од заразних болести, Сл.гласник РС</a:t>
            </a:r>
            <a:endParaRPr lang="sl-SI" sz="2400" b="1">
              <a:latin typeface="Times New Roman" pitchFamily="18" charset="0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Закон о </a:t>
            </a:r>
            <a:r>
              <a:rPr lang="sr-Latn-CS" sz="2400" b="1">
                <a:latin typeface="Times New Roman" pitchFamily="18" charset="0"/>
              </a:rPr>
              <a:t>безбедности хране</a:t>
            </a:r>
            <a:endParaRPr lang="sl-SI" sz="2400" b="1">
              <a:latin typeface="Times New Roman" pitchFamily="18" charset="0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Правилник о хигијенској исправности воде за пиће, Сл.лист СРЈ 42/98 и 44/99</a:t>
            </a:r>
            <a:endParaRPr lang="en-GB" sz="2400" b="1">
              <a:latin typeface="Times New Roman" pitchFamily="18" charset="0"/>
            </a:endParaRPr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466725" y="765175"/>
            <a:ext cx="82819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/>
            <a:r>
              <a:rPr lang="sl-SI" sz="2900" b="1">
                <a:latin typeface="Times New Roman" pitchFamily="18" charset="0"/>
              </a:rPr>
              <a:t>Законска основа за утврђивање здравствене безбедности воде за пиће у Републици Србији:</a:t>
            </a:r>
            <a:endParaRPr lang="en-GB" sz="29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4345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468313" y="2060575"/>
            <a:ext cx="83518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Систематски надзор над квалитетом воде за пиће (сем теста на присуство </a:t>
            </a:r>
            <a:r>
              <a:rPr lang="sl-SI" sz="2400" b="1" i="1">
                <a:latin typeface="Times New Roman" pitchFamily="18" charset="0"/>
              </a:rPr>
              <a:t>E.coli</a:t>
            </a:r>
            <a:r>
              <a:rPr lang="sl-SI" sz="2400" b="1">
                <a:latin typeface="Times New Roman" pitchFamily="18" charset="0"/>
              </a:rPr>
              <a:t>)-</a:t>
            </a:r>
            <a:r>
              <a:rPr lang="sl-SI" sz="2400" b="1">
                <a:solidFill>
                  <a:schemeClr val="accent1"/>
                </a:solidFill>
                <a:latin typeface="Times New Roman" pitchFamily="18" charset="0"/>
              </a:rPr>
              <a:t>произвoђач</a:t>
            </a:r>
          </a:p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endParaRPr lang="sl-SI" sz="2400" b="1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С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sl-SI" sz="2400" b="1">
                <a:latin typeface="Times New Roman" pitchFamily="18" charset="0"/>
              </a:rPr>
              <a:t>стемa</a:t>
            </a:r>
            <a:r>
              <a:rPr lang="en-US" sz="2400" b="1">
                <a:latin typeface="Times New Roman" pitchFamily="18" charset="0"/>
              </a:rPr>
              <a:t>тс</a:t>
            </a:r>
            <a:r>
              <a:rPr lang="sl-SI" sz="2400" b="1">
                <a:latin typeface="Times New Roman" pitchFamily="18" charset="0"/>
              </a:rPr>
              <a:t>кa прове</a:t>
            </a:r>
            <a:r>
              <a:rPr lang="en-US" sz="2400" b="1">
                <a:latin typeface="Times New Roman" pitchFamily="18" charset="0"/>
              </a:rPr>
              <a:t>р</a:t>
            </a:r>
            <a:r>
              <a:rPr lang="sl-SI" sz="2400" b="1">
                <a:latin typeface="Times New Roman" pitchFamily="18" charset="0"/>
              </a:rPr>
              <a:t>а зд</a:t>
            </a:r>
            <a:r>
              <a:rPr lang="en-US" sz="2400" b="1">
                <a:latin typeface="Times New Roman" pitchFamily="18" charset="0"/>
              </a:rPr>
              <a:t>р</a:t>
            </a:r>
            <a:r>
              <a:rPr lang="sl-SI" sz="2400" b="1">
                <a:latin typeface="Times New Roman" pitchFamily="18" charset="0"/>
              </a:rPr>
              <a:t>a</a:t>
            </a:r>
            <a:r>
              <a:rPr lang="sr-Cyrl-CS" sz="2400" b="1">
                <a:latin typeface="Times New Roman" pitchFamily="18" charset="0"/>
              </a:rPr>
              <a:t>в</a:t>
            </a:r>
            <a:r>
              <a:rPr lang="sl-SI" sz="2400" b="1">
                <a:latin typeface="Times New Roman" pitchFamily="18" charset="0"/>
              </a:rPr>
              <a:t>ст</a:t>
            </a:r>
            <a:r>
              <a:rPr lang="sr-Cyrl-CS" sz="2400" b="1">
                <a:latin typeface="Times New Roman" pitchFamily="18" charset="0"/>
              </a:rPr>
              <a:t>в</a:t>
            </a:r>
            <a:r>
              <a:rPr lang="sl-SI" sz="2400" b="1">
                <a:latin typeface="Times New Roman" pitchFamily="18" charset="0"/>
              </a:rPr>
              <a:t>eнe </a:t>
            </a:r>
            <a:r>
              <a:rPr lang="en-US" sz="2400" b="1">
                <a:latin typeface="Times New Roman" pitchFamily="18" charset="0"/>
              </a:rPr>
              <a:t>исправности </a:t>
            </a:r>
            <a:r>
              <a:rPr lang="sr-Cyrl-CS" sz="2400" b="1">
                <a:latin typeface="Times New Roman" pitchFamily="18" charset="0"/>
              </a:rPr>
              <a:t>в</a:t>
            </a:r>
            <a:r>
              <a:rPr lang="sl-SI" sz="2400" b="1">
                <a:latin typeface="Times New Roman" pitchFamily="18" charset="0"/>
              </a:rPr>
              <a:t>oдe зa </a:t>
            </a:r>
            <a:r>
              <a:rPr lang="sr-Cyrl-CS" sz="2400" b="1">
                <a:latin typeface="Times New Roman" pitchFamily="18" charset="0"/>
              </a:rPr>
              <a:t>пи</a:t>
            </a:r>
            <a:r>
              <a:rPr lang="sl-SI" sz="2400" b="1">
                <a:latin typeface="Times New Roman" pitchFamily="18" charset="0"/>
              </a:rPr>
              <a:t>ћe – </a:t>
            </a:r>
            <a:r>
              <a:rPr lang="sr-Cyrl-CS" sz="2400" b="1">
                <a:solidFill>
                  <a:schemeClr val="accent1"/>
                </a:solidFill>
                <a:latin typeface="Times New Roman" pitchFamily="18" charset="0"/>
              </a:rPr>
              <a:t>институти и заводи</a:t>
            </a:r>
            <a:endParaRPr lang="sr-Latn-CS" sz="2400" b="1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buFont typeface="Arial" charset="0"/>
              <a:buNone/>
            </a:pPr>
            <a:endParaRPr lang="sl-SI" sz="2400" b="1">
              <a:latin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Систематска </a:t>
            </a:r>
            <a:r>
              <a:rPr lang="en-US" sz="2400" b="1">
                <a:latin typeface="Times New Roman" pitchFamily="18" charset="0"/>
              </a:rPr>
              <a:t>истраживања</a:t>
            </a:r>
            <a:r>
              <a:rPr lang="sl-SI" sz="2400" b="1">
                <a:latin typeface="Times New Roman" pitchFamily="18" charset="0"/>
              </a:rPr>
              <a:t> у </a:t>
            </a:r>
            <a:r>
              <a:rPr lang="en-US" sz="2400" b="1">
                <a:latin typeface="Times New Roman" pitchFamily="18" charset="0"/>
              </a:rPr>
              <a:t>вези</a:t>
            </a:r>
            <a:r>
              <a:rPr lang="sl-SI" sz="2400" b="1">
                <a:latin typeface="Times New Roman" pitchFamily="18" charset="0"/>
              </a:rPr>
              <a:t> сa обeзбeђ</a:t>
            </a:r>
            <a:r>
              <a:rPr lang="en-US" sz="2400" b="1">
                <a:latin typeface="Times New Roman" pitchFamily="18" charset="0"/>
              </a:rPr>
              <a:t>ив</a:t>
            </a:r>
            <a:r>
              <a:rPr lang="sl-SI" sz="2400" b="1">
                <a:latin typeface="Times New Roman" pitchFamily="18" charset="0"/>
              </a:rPr>
              <a:t>a</a:t>
            </a:r>
            <a:r>
              <a:rPr lang="sr-Cyrl-CS" sz="2400" b="1">
                <a:latin typeface="Times New Roman" pitchFamily="18" charset="0"/>
              </a:rPr>
              <a:t>њ</a:t>
            </a:r>
            <a:r>
              <a:rPr lang="sl-SI" sz="2400" b="1">
                <a:latin typeface="Times New Roman" pitchFamily="18" charset="0"/>
              </a:rPr>
              <a:t>eм </a:t>
            </a:r>
            <a:r>
              <a:rPr lang="sr-Cyrl-CS" sz="2400" b="1">
                <a:latin typeface="Times New Roman" pitchFamily="18" charset="0"/>
              </a:rPr>
              <a:t>здравствено безбедне</a:t>
            </a:r>
            <a:r>
              <a:rPr lang="sl-SI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воде</a:t>
            </a:r>
            <a:r>
              <a:rPr lang="sl-SI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</a:t>
            </a:r>
            <a:r>
              <a:rPr lang="sl-SI" sz="2400" b="1">
                <a:latin typeface="Times New Roman" pitchFamily="18" charset="0"/>
              </a:rPr>
              <a:t>a пићe (</a:t>
            </a:r>
            <a:r>
              <a:rPr lang="sr-Cyrl-CS" sz="2400" b="1">
                <a:latin typeface="Times New Roman" pitchFamily="18" charset="0"/>
              </a:rPr>
              <a:t>спроводи се према околностима</a:t>
            </a:r>
            <a:r>
              <a:rPr lang="sl-SI" sz="2400" b="1">
                <a:latin typeface="Times New Roman" pitchFamily="18" charset="0"/>
              </a:rPr>
              <a:t>) – </a:t>
            </a:r>
            <a:r>
              <a:rPr lang="sr-Latn-CS" sz="2400" b="1">
                <a:solidFill>
                  <a:schemeClr val="accent1"/>
                </a:solidFill>
                <a:latin typeface="Times New Roman" pitchFamily="18" charset="0"/>
              </a:rPr>
              <a:t>м</a:t>
            </a:r>
            <a:r>
              <a:rPr lang="sr-Cyrl-CS" sz="2400" b="1">
                <a:solidFill>
                  <a:schemeClr val="accent1"/>
                </a:solidFill>
                <a:latin typeface="Times New Roman" pitchFamily="18" charset="0"/>
              </a:rPr>
              <a:t>инистарства,</a:t>
            </a:r>
            <a:r>
              <a:rPr lang="sr-Latn-CS" sz="2400" b="1">
                <a:solidFill>
                  <a:schemeClr val="accent1"/>
                </a:solidFill>
                <a:latin typeface="Times New Roman" pitchFamily="18" charset="0"/>
              </a:rPr>
              <a:t>а</a:t>
            </a:r>
            <a:r>
              <a:rPr lang="sr-Cyrl-CS" sz="2400" b="1">
                <a:solidFill>
                  <a:schemeClr val="accent1"/>
                </a:solidFill>
                <a:latin typeface="Times New Roman" pitchFamily="18" charset="0"/>
              </a:rPr>
              <a:t>генције</a:t>
            </a:r>
            <a:endParaRPr lang="sl-SI" sz="2400" b="1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None/>
            </a:pPr>
            <a:endParaRPr lang="sl-SI" sz="2400" b="1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186371" name="Rectangle 3"/>
          <p:cNvSpPr>
            <a:spLocks noChangeArrowheads="1"/>
          </p:cNvSpPr>
          <p:nvPr/>
        </p:nvSpPr>
        <p:spPr bwMode="auto">
          <a:xfrm>
            <a:off x="179388" y="547688"/>
            <a:ext cx="87137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/>
            <a:r>
              <a:rPr lang="sl-SI" sz="2900" b="1">
                <a:latin typeface="Times New Roman" pitchFamily="18" charset="0"/>
              </a:rPr>
              <a:t>Утврђивање здравствене безбедности </a:t>
            </a:r>
            <a:br>
              <a:rPr lang="sl-SI" sz="2900" b="1">
                <a:latin typeface="Times New Roman" pitchFamily="18" charset="0"/>
              </a:rPr>
            </a:br>
            <a:r>
              <a:rPr lang="sl-SI" sz="2900" b="1">
                <a:latin typeface="Times New Roman" pitchFamily="18" charset="0"/>
              </a:rPr>
              <a:t>воде за пиће спроводи се кроз три основна нивоа:</a:t>
            </a:r>
            <a:endParaRPr lang="en-GB" sz="29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973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762000"/>
            <a:ext cx="868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57200" y="2268538"/>
            <a:ext cx="8382000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 b="1">
                <a:latin typeface="Times New Roman" pitchFamily="18" charset="0"/>
              </a:rPr>
              <a:t>Вода омогућава одржавање сталне телесне температуре због високог топлотног капацитета (4 пута већи од ваздуха) </a:t>
            </a: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Одавање топлоте испаравањем (знојењем) је једини терморегулациони механизам који функционише када сви други откажу (зрачење, кондукција, конвекција). 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3606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468313" y="2100263"/>
            <a:ext cx="82296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sl-SI" sz="2400" b="1">
                <a:latin typeface="Times New Roman" pitchFamily="18" charset="0"/>
              </a:rPr>
              <a:t>Спроводи се у складу са законском основом и обухвата:</a:t>
            </a:r>
          </a:p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endParaRPr lang="sl-SI" sz="2400" b="1">
              <a:latin typeface="Times New Roman" pitchFamily="18" charset="0"/>
            </a:endParaRP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основни “А”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периодични преглед “Б”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обим нових захвата “В”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испитивање по хигијенско-епидемиолошким индикацијама “Г” обим</a:t>
            </a:r>
            <a:endParaRPr lang="en-GB" sz="2400" b="1">
              <a:latin typeface="Times New Roman" pitchFamily="18" charset="0"/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just"/>
            <a:r>
              <a:rPr lang="sl-SI" sz="2900" b="1" smtClean="0">
                <a:latin typeface="Times New Roman" pitchFamily="18" charset="0"/>
              </a:rPr>
              <a:t>Систематска провера здравствене исправности воде за пиће у Републици Србији</a:t>
            </a:r>
            <a:endParaRPr lang="en-GB" sz="29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15797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МИКРОБИОЛО</a:t>
            </a:r>
            <a:r>
              <a:rPr lang="sr-Latn-CS" sz="2400" b="1">
                <a:solidFill>
                  <a:srgbClr val="0000CC"/>
                </a:solidFill>
              </a:rPr>
              <a:t>Ш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КИ ПОКАЗАТЕЉИ ПО ВРСТАМА ЛАБОРАТОРИЈСКИХ ПРЕГЛЕДА</a:t>
            </a:r>
            <a:endParaRPr lang="en-US" sz="240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395288" y="1125538"/>
            <a:ext cx="31924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ОСНОВНИ (А)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Укупне колиформне бактерије</a:t>
            </a:r>
          </a:p>
          <a:p>
            <a:endParaRPr lang="en-US" sz="12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Колиформне бактерије фекалног порекла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Укупни број аеробних мезофилних бактерија</a:t>
            </a:r>
          </a:p>
          <a:p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Стрептококе фекалног порекла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Сулфиторедукују</a:t>
            </a:r>
            <a:r>
              <a:rPr lang="sr-Cyrl-CS" b="1">
                <a:latin typeface="HelveticaPlain" pitchFamily="2" charset="0"/>
              </a:rPr>
              <a:t>ћ</a:t>
            </a:r>
            <a:r>
              <a:rPr lang="en-US" b="1">
                <a:latin typeface="HelveticaPlain" pitchFamily="2" charset="0"/>
              </a:rPr>
              <a:t>е клостридије</a:t>
            </a:r>
          </a:p>
          <a:p>
            <a:r>
              <a:rPr lang="en-US" sz="900" b="1">
                <a:latin typeface="HelveticaPlain" pitchFamily="2" charset="0"/>
              </a:rPr>
              <a:t>	</a:t>
            </a:r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Протеус-врсте</a:t>
            </a:r>
            <a:endParaRPr lang="sr-Latn-CS" b="1"/>
          </a:p>
          <a:p>
            <a:endParaRPr lang="en-US" b="1"/>
          </a:p>
          <a:p>
            <a:r>
              <a:rPr lang="en-US" b="1">
                <a:latin typeface="HelveticaPlain" pitchFamily="2" charset="0"/>
              </a:rPr>
              <a:t>Pseudomona</a:t>
            </a:r>
            <a:r>
              <a:rPr lang="sr-Latn-CS" b="1">
                <a:latin typeface="HelveticaPlain" pitchFamily="2" charset="0"/>
              </a:rPr>
              <a:t>s</a:t>
            </a:r>
            <a:r>
              <a:rPr lang="en-US" b="1">
                <a:latin typeface="HelveticaPlain" pitchFamily="2" charset="0"/>
              </a:rPr>
              <a:t> aeruginosa</a:t>
            </a:r>
            <a:r>
              <a:rPr lang="en-US" b="1">
                <a:solidFill>
                  <a:srgbClr val="0000CC"/>
                </a:solidFill>
                <a:latin typeface="HelveticaPlain" pitchFamily="2" charset="0"/>
              </a:rPr>
              <a:t>	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4356100" y="1125538"/>
            <a:ext cx="41910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ПЕДИОДИ</a:t>
            </a:r>
            <a:r>
              <a:rPr lang="sr-Cyrl-CS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НИ (Б)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sr-Latn-CS" b="1"/>
              <a:t>ОСНОВНИ(А) +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Ентеровируси</a:t>
            </a:r>
            <a:r>
              <a:rPr lang="en-US" b="1" baseline="30000">
                <a:latin typeface="HelveticaPlain" pitchFamily="2" charset="0"/>
              </a:rPr>
              <a:t>1</a:t>
            </a:r>
          </a:p>
          <a:p>
            <a:r>
              <a:rPr lang="en-US" sz="1000" b="1" baseline="30000">
                <a:latin typeface="HelveticaPlain" pitchFamily="2" charset="0"/>
              </a:rPr>
              <a:t>	</a:t>
            </a:r>
          </a:p>
          <a:p>
            <a:r>
              <a:rPr lang="en-US" b="1">
                <a:latin typeface="HelveticaPlain" pitchFamily="2" charset="0"/>
              </a:rPr>
              <a:t>Бактериофаги</a:t>
            </a:r>
            <a:r>
              <a:rPr lang="en-US" b="1" baseline="30000">
                <a:latin typeface="HelveticaPlain" pitchFamily="2" charset="0"/>
              </a:rPr>
              <a:t>1</a:t>
            </a:r>
          </a:p>
          <a:p>
            <a:r>
              <a:rPr lang="en-US" sz="1000" b="1">
                <a:latin typeface="HelveticaPlain" pitchFamily="2" charset="0"/>
              </a:rPr>
              <a:t>	</a:t>
            </a:r>
          </a:p>
          <a:p>
            <a:r>
              <a:rPr lang="en-US" b="1">
                <a:latin typeface="HelveticaPlain" pitchFamily="2" charset="0"/>
              </a:rPr>
              <a:t>Цревне протозое и хелминти и њихови развојни облици</a:t>
            </a:r>
            <a:r>
              <a:rPr lang="en-US" sz="2400" b="1">
                <a:latin typeface="HelveticaPlain" pitchFamily="2" charset="0"/>
              </a:rPr>
              <a:t>	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085" name="Text Box 3"/>
          <p:cNvSpPr txBox="1">
            <a:spLocks noChangeArrowheads="1"/>
          </p:cNvSpPr>
          <p:nvPr/>
        </p:nvSpPr>
        <p:spPr bwMode="auto">
          <a:xfrm>
            <a:off x="4427538" y="3644900"/>
            <a:ext cx="44958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</a:rPr>
              <a:t>НОВИ ЗАХВАТ (В)</a:t>
            </a:r>
            <a:endParaRPr lang="en-US">
              <a:solidFill>
                <a:schemeClr val="hlink"/>
              </a:solidFill>
            </a:endParaRPr>
          </a:p>
          <a:p>
            <a:r>
              <a:rPr lang="en-US" b="1"/>
              <a:t>ПЕДИОДИ</a:t>
            </a:r>
            <a:r>
              <a:rPr lang="sr-Cyrl-CS" b="1"/>
              <a:t>Ч</a:t>
            </a:r>
            <a:r>
              <a:rPr lang="en-US" b="1"/>
              <a:t>НИ (Б)</a:t>
            </a:r>
            <a:r>
              <a:rPr lang="en-US"/>
              <a:t> </a:t>
            </a:r>
            <a:r>
              <a:rPr lang="sr-Latn-CS"/>
              <a:t>+ </a:t>
            </a:r>
            <a:r>
              <a:rPr lang="fr-LU" b="1"/>
              <a:t>Феругинозе</a:t>
            </a:r>
            <a:r>
              <a:rPr lang="sr-Latn-CS"/>
              <a:t> </a:t>
            </a:r>
            <a:r>
              <a:rPr lang="en-US" b="1"/>
              <a:t>	</a:t>
            </a:r>
            <a:endParaRPr lang="en-US"/>
          </a:p>
          <a:p>
            <a:r>
              <a:rPr lang="en-US" b="1">
                <a:solidFill>
                  <a:schemeClr val="hlink"/>
                </a:solidFill>
              </a:rPr>
              <a:t>ХИГИЈ. ЕПИДЕМ. ИНДИКАЦИЈЕ (Г)</a:t>
            </a:r>
            <a:endParaRPr lang="en-US">
              <a:solidFill>
                <a:schemeClr val="hlink"/>
              </a:solidFill>
            </a:endParaRPr>
          </a:p>
          <a:p>
            <a:endParaRPr lang="en-US"/>
          </a:p>
          <a:p>
            <a:r>
              <a:rPr lang="sr-Latn-CS" b="1"/>
              <a:t>ОСНОВНИ (А) +</a:t>
            </a:r>
            <a:r>
              <a:rPr lang="sr-Latn-CS"/>
              <a:t> </a:t>
            </a:r>
            <a:r>
              <a:rPr lang="en-US" b="1"/>
              <a:t>Патогени микроорганизми према хигиј. епидемиоло{ким индикацијама </a:t>
            </a:r>
            <a:endParaRPr lang="en-US"/>
          </a:p>
          <a:p>
            <a:r>
              <a:rPr lang="en-US" b="1"/>
              <a:t>Ентеровируси</a:t>
            </a:r>
          </a:p>
        </p:txBody>
      </p:sp>
    </p:spTree>
  </p:cSld>
  <p:clrMapOvr>
    <a:masterClrMapping/>
  </p:clrMapOvr>
  <p:transition advTm="827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МИКРОБИОЛИ</a:t>
            </a:r>
            <a:r>
              <a:rPr lang="sr-Cyrl-CS" sz="2400" b="1">
                <a:solidFill>
                  <a:srgbClr val="0000CC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КА СВОЈСТВА ВОДЕ ЗА ПИ</a:t>
            </a:r>
            <a:r>
              <a:rPr lang="sr-Cyrl-CS" sz="2400" b="1">
                <a:solidFill>
                  <a:srgbClr val="0000CC"/>
                </a:solidFill>
                <a:latin typeface="HelveticaPlain" pitchFamily="2" charset="0"/>
              </a:rPr>
              <a:t>Ћ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Е</a:t>
            </a:r>
            <a:endParaRPr lang="sr-Latn-CS" sz="2400" b="1">
              <a:solidFill>
                <a:srgbClr val="0000CC"/>
              </a:solidFill>
            </a:endParaRPr>
          </a:p>
          <a:p>
            <a:endParaRPr lang="sr-Latn-CS" sz="2400" b="1">
              <a:solidFill>
                <a:srgbClr val="0000CC"/>
              </a:solidFill>
            </a:endParaRPr>
          </a:p>
          <a:p>
            <a:r>
              <a:rPr lang="sr-Latn-CS" sz="2400">
                <a:solidFill>
                  <a:srgbClr val="0000CC"/>
                </a:solidFill>
              </a:rPr>
              <a:t>Ниједна врста воде која се користи за пиће не сме да садржи:</a:t>
            </a:r>
            <a:endParaRPr lang="en-US" sz="2400">
              <a:solidFill>
                <a:srgbClr val="0000CC"/>
              </a:solidFill>
            </a:endParaRP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684213" y="1889125"/>
            <a:ext cx="77755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HelveticaPlain" pitchFamily="2" charset="0"/>
              </a:rPr>
              <a:t>	</a:t>
            </a:r>
          </a:p>
          <a:p>
            <a:r>
              <a:rPr lang="sr-Latn-CS" sz="2000" b="1"/>
              <a:t>- б</a:t>
            </a:r>
            <a:r>
              <a:rPr lang="en-US" sz="2000" b="1">
                <a:latin typeface="HelveticaPlain" pitchFamily="2" charset="0"/>
              </a:rPr>
              <a:t>актерије </a:t>
            </a:r>
            <a:r>
              <a:rPr lang="en-US" sz="2000" b="1" i="1">
                <a:latin typeface="HelveticaPlain" pitchFamily="2" charset="0"/>
              </a:rPr>
              <a:t>salmonellae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>
                <a:latin typeface="HelveticaPlain" pitchFamily="2" charset="0"/>
              </a:rPr>
              <a:t>shigelae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/>
              <a:t>Vibrio cholerae</a:t>
            </a:r>
            <a:r>
              <a:rPr lang="en-US" sz="2000" b="1">
                <a:latin typeface="HelveticaPlain" pitchFamily="2" charset="0"/>
              </a:rPr>
              <a:t>, колиформне бактерије, стрептококе фекалног порекла, </a:t>
            </a:r>
            <a:r>
              <a:rPr lang="en-US" sz="2000" b="1" i="1">
                <a:latin typeface="HelveticaPlain" pitchFamily="2" charset="0"/>
              </a:rPr>
              <a:t>proteus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>
                <a:latin typeface="HelveticaPlain" pitchFamily="2" charset="0"/>
              </a:rPr>
              <a:t>Pseudomonas aeruginosa</a:t>
            </a:r>
            <a:r>
              <a:rPr lang="sr-Latn-CS" sz="2000" b="1"/>
              <a:t> </a:t>
            </a:r>
            <a:r>
              <a:rPr lang="en-US" sz="2000" b="1">
                <a:latin typeface="HelveticaPlain" pitchFamily="2" charset="0"/>
              </a:rPr>
              <a:t>и др</a:t>
            </a:r>
            <a:r>
              <a:rPr lang="sr-Latn-CS" sz="2000" b="1"/>
              <a:t>уге</a:t>
            </a:r>
            <a:r>
              <a:rPr lang="en-US" sz="2000" b="1">
                <a:latin typeface="HelveticaPlain" pitchFamily="2" charset="0"/>
              </a:rPr>
              <a:t> патогене микроорганизме</a:t>
            </a:r>
            <a:r>
              <a:rPr lang="sr-Latn-CS" sz="2000" b="1"/>
              <a:t>,</a:t>
            </a:r>
            <a:endParaRPr lang="en-US" sz="2000" b="1"/>
          </a:p>
          <a:p>
            <a:r>
              <a:rPr lang="en-US" sz="2000" b="1">
                <a:latin typeface="HelveticaPlain" pitchFamily="2" charset="0"/>
              </a:rPr>
              <a:t>	</a:t>
            </a:r>
          </a:p>
          <a:p>
            <a:r>
              <a:rPr lang="sr-Latn-CS" sz="2000" b="1"/>
              <a:t>-ц</a:t>
            </a:r>
            <a:r>
              <a:rPr lang="en-US" sz="2000" b="1">
                <a:latin typeface="HelveticaPlain" pitchFamily="2" charset="0"/>
              </a:rPr>
              <a:t>ревне протозое, цревне хелминте и њихове развојне облике</a:t>
            </a:r>
            <a:r>
              <a:rPr lang="sr-Latn-CS" sz="2000" b="1"/>
              <a:t>:</a:t>
            </a:r>
            <a:r>
              <a:rPr lang="en-US" sz="2000" b="1" i="1">
                <a:latin typeface="HelveticaPlain" pitchFamily="2" charset="0"/>
              </a:rPr>
              <a:t>Ascaris lumbricoides</a:t>
            </a:r>
            <a:r>
              <a:rPr lang="sr-Latn-CS" sz="2000" b="1"/>
              <a:t> </a:t>
            </a:r>
            <a:r>
              <a:rPr lang="en-US" sz="2000" b="1">
                <a:latin typeface="HelveticaPlain" pitchFamily="2" charset="0"/>
              </a:rPr>
              <a:t>(jaja), </a:t>
            </a:r>
            <a:r>
              <a:rPr lang="en-US" sz="2000" b="1" i="1">
                <a:latin typeface="HelveticaPlain" pitchFamily="2" charset="0"/>
              </a:rPr>
              <a:t>Echinococcus granulosis</a:t>
            </a:r>
            <a:r>
              <a:rPr lang="en-US" sz="2000" b="1">
                <a:latin typeface="HelveticaPlain" pitchFamily="2" charset="0"/>
              </a:rPr>
              <a:t> (jaja), </a:t>
            </a:r>
            <a:r>
              <a:rPr lang="en-US" sz="2000" b="1" i="1">
                <a:latin typeface="HelveticaPlain" pitchFamily="2" charset="0"/>
              </a:rPr>
              <a:t>Entamoeba histolytica</a:t>
            </a:r>
            <a:r>
              <a:rPr lang="en-US" sz="2000" b="1">
                <a:latin typeface="HelveticaPlain" pitchFamily="2" charset="0"/>
              </a:rPr>
              <a:t> (</a:t>
            </a:r>
            <a:r>
              <a:rPr lang="sr-Latn-CS" sz="2000" b="1"/>
              <a:t>цисте и вегетативне форме</a:t>
            </a:r>
            <a:r>
              <a:rPr lang="en-US" sz="2000" b="1">
                <a:latin typeface="HelveticaPlain" pitchFamily="2" charset="0"/>
              </a:rPr>
              <a:t>), </a:t>
            </a:r>
            <a:r>
              <a:rPr lang="en-US" sz="2000" b="1" i="1">
                <a:latin typeface="HelveticaPlain" pitchFamily="2" charset="0"/>
              </a:rPr>
              <a:t>Lamblia intestinalis</a:t>
            </a:r>
            <a:r>
              <a:rPr lang="en-US" sz="2000" b="1">
                <a:latin typeface="HelveticaPlain" pitchFamily="2" charset="0"/>
              </a:rPr>
              <a:t>, </a:t>
            </a:r>
            <a:r>
              <a:rPr lang="en-US" sz="2000" b="1" i="1">
                <a:latin typeface="HelveticaPlain" pitchFamily="2" charset="0"/>
              </a:rPr>
              <a:t>Taenia saginata</a:t>
            </a:r>
            <a:r>
              <a:rPr lang="en-US" sz="2000" b="1">
                <a:latin typeface="HelveticaPlain" pitchFamily="2" charset="0"/>
              </a:rPr>
              <a:t> (jaja), </a:t>
            </a:r>
            <a:r>
              <a:rPr lang="en-US" sz="2000" b="1" i="1">
                <a:latin typeface="HelveticaPlain" pitchFamily="2" charset="0"/>
              </a:rPr>
              <a:t>Naegleria spp</a:t>
            </a:r>
            <a:r>
              <a:rPr lang="en-US" sz="2000" b="1">
                <a:latin typeface="HelveticaPlain" pitchFamily="2" charset="0"/>
              </a:rPr>
              <a:t>. </a:t>
            </a:r>
          </a:p>
          <a:p>
            <a:r>
              <a:rPr lang="sr-Latn-CS" sz="2000" b="1"/>
              <a:t>-в</a:t>
            </a:r>
            <a:r>
              <a:rPr lang="en-US" sz="2000" b="1">
                <a:latin typeface="HelveticaPlain" pitchFamily="2" charset="0"/>
              </a:rPr>
              <a:t>ибрион</a:t>
            </a:r>
            <a:r>
              <a:rPr lang="sr-Latn-CS" sz="2000" b="1"/>
              <a:t>е</a:t>
            </a:r>
            <a:r>
              <a:rPr lang="en-US" sz="2000" b="1">
                <a:latin typeface="HelveticaPlain" pitchFamily="2" charset="0"/>
              </a:rPr>
              <a:t>	</a:t>
            </a:r>
          </a:p>
          <a:p>
            <a:endParaRPr lang="en-US" sz="2000" b="1">
              <a:latin typeface="HelveticaPlain" pitchFamily="2" charset="0"/>
            </a:endParaRPr>
          </a:p>
          <a:p>
            <a:r>
              <a:rPr lang="sr-Latn-CS" sz="2000" b="1"/>
              <a:t>-бактериофаге</a:t>
            </a:r>
          </a:p>
          <a:p>
            <a:r>
              <a:rPr lang="en-US" sz="2000" b="1">
                <a:solidFill>
                  <a:srgbClr val="0000CC"/>
                </a:solidFill>
                <a:latin typeface="HelveticaPlain" pitchFamily="2" charset="0"/>
              </a:rPr>
              <a:t>	</a:t>
            </a:r>
            <a:endParaRPr lang="sr-Latn-CS" sz="2000" b="1">
              <a:solidFill>
                <a:srgbClr val="0000CC"/>
              </a:solidFill>
            </a:endParaRPr>
          </a:p>
          <a:p>
            <a:r>
              <a:rPr lang="sr-Latn-CS" sz="2000" b="1"/>
              <a:t>-а</a:t>
            </a:r>
            <a:r>
              <a:rPr lang="ru-RU" sz="2000" b="1"/>
              <a:t>лге и др. микроорганизми који могу да измене изглед, мирис и укус воде</a:t>
            </a:r>
            <a:endParaRPr lang="en-US" sz="2000" b="1"/>
          </a:p>
        </p:txBody>
      </p:sp>
    </p:spTree>
  </p:cSld>
  <p:clrMapOvr>
    <a:masterClrMapping/>
  </p:clrMapOvr>
  <p:transition advTm="14934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62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935038" y="115888"/>
            <a:ext cx="7275512" cy="360362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води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пиће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могу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наћи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en-GB" sz="3200" b="1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97022" name="Group 62"/>
          <p:cNvGraphicFramePr>
            <a:graphicFrameLocks noGrp="1"/>
          </p:cNvGraphicFramePr>
          <p:nvPr/>
        </p:nvGraphicFramePr>
        <p:xfrm>
          <a:off x="201613" y="692150"/>
          <a:ext cx="8763000" cy="6121080"/>
        </p:xfrm>
        <a:graphic>
          <a:graphicData uri="http://schemas.openxmlformats.org/drawingml/2006/table">
            <a:tbl>
              <a:tblPr/>
              <a:tblGrid>
                <a:gridCol w="469900"/>
                <a:gridCol w="3035300"/>
                <a:gridCol w="1822450"/>
                <a:gridCol w="1804987"/>
                <a:gridCol w="1630363"/>
              </a:tblGrid>
              <a:tr h="3635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R.b.</a:t>
                      </a:r>
                      <a:endParaRPr kumimoji="1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endParaRPr kumimoji="1" lang="sr-Latn-C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Природна вода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1554163"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Врста микроорганизама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Пречишћена и дезинфикована вода и флаширана вода на извору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Затворена изворишта (бушени бунари, каптирани копани бунари, затворена врела и извори)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Отворена изворишта (копани бунари, извори, врела)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Аеробни мезофилни организми (у 1 ml)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Укупне колиформне бактерије одређене као највероватнији могући број у 100 ml (MPN)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Укупне колиформне бактерије одређене мембран филтер методом у 100 ml (MFM)</a:t>
                      </a:r>
                      <a:endParaRPr kumimoji="1" lang="en-GB" sz="16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4.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Сулфиторедукујуће клостридије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Број инфективних јединица ентеровируса 10 l воде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2431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0" y="4572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HelveticaPlain" pitchFamily="2" charset="0"/>
              </a:rPr>
              <a:t>ФИЗИКИ, ФИЗИ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КО-ХЕМИЈСКИ И РАДИОЛО</a:t>
            </a:r>
            <a:r>
              <a:rPr lang="sr-Cyrl-CS" sz="2000" b="1">
                <a:latin typeface="HelveticaPlain" pitchFamily="2" charset="0"/>
              </a:rPr>
              <a:t>Ш</a:t>
            </a:r>
            <a:r>
              <a:rPr lang="en-US" sz="2000" b="1">
                <a:latin typeface="HelveticaPlain" pitchFamily="2" charset="0"/>
              </a:rPr>
              <a:t>КИ ПОКАЗАТЕЉИ ПО ВРСТАМА ЛАБОРАТОРИЈСКОГ ПРЕГЛЕДА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914400" y="1263650"/>
            <a:ext cx="381000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</a:rPr>
              <a:t>ОСНОВНИ (А)</a:t>
            </a:r>
            <a:r>
              <a:rPr lang="en-US" sz="1600" b="1"/>
              <a:t>	</a:t>
            </a:r>
            <a:endParaRPr lang="en-US" sz="1600"/>
          </a:p>
          <a:p>
            <a:r>
              <a:rPr lang="en-US" sz="1600" b="1"/>
              <a:t>Температура	</a:t>
            </a:r>
            <a:endParaRPr lang="en-US" sz="1600"/>
          </a:p>
          <a:p>
            <a:r>
              <a:rPr lang="en-US" sz="1600" b="1"/>
              <a:t>Боја	</a:t>
            </a:r>
            <a:endParaRPr lang="en-US" sz="1600"/>
          </a:p>
          <a:p>
            <a:r>
              <a:rPr lang="en-US" sz="1600" b="1"/>
              <a:t>Мирис	</a:t>
            </a:r>
            <a:endParaRPr lang="en-US" sz="1600"/>
          </a:p>
          <a:p>
            <a:r>
              <a:rPr lang="en-US" sz="1600" b="1"/>
              <a:t>Укус	</a:t>
            </a:r>
            <a:endParaRPr lang="en-US" sz="1600"/>
          </a:p>
          <a:p>
            <a:r>
              <a:rPr lang="en-US" sz="1600" b="1"/>
              <a:t>Мутноћа</a:t>
            </a:r>
          </a:p>
          <a:p>
            <a:r>
              <a:rPr lang="en-US" sz="1600" b="1">
                <a:latin typeface="HelveticaPlain" pitchFamily="2" charset="0"/>
              </a:rPr>
              <a:t>рН	</a:t>
            </a:r>
          </a:p>
          <a:p>
            <a:r>
              <a:rPr lang="en-US" sz="1600" b="1">
                <a:latin typeface="HelveticaPlain" pitchFamily="2" charset="0"/>
              </a:rPr>
              <a:t>утрошак </a:t>
            </a:r>
            <a:r>
              <a:rPr lang="en-US" sz="2000" b="1">
                <a:latin typeface="HelveticaPlain" pitchFamily="2" charset="0"/>
              </a:rPr>
              <a:t>KMnO</a:t>
            </a:r>
            <a:r>
              <a:rPr lang="en-US" sz="2000" b="1" baseline="-25000">
                <a:latin typeface="HelveticaPlain" pitchFamily="2" charset="0"/>
              </a:rPr>
              <a:t>4</a:t>
            </a:r>
            <a:r>
              <a:rPr lang="en-US" sz="1600" b="1" baseline="-25000">
                <a:latin typeface="HelveticaPlain" pitchFamily="2" charset="0"/>
              </a:rPr>
              <a:t>	</a:t>
            </a:r>
          </a:p>
          <a:p>
            <a:r>
              <a:rPr lang="en-US" sz="1600" b="1"/>
              <a:t>Остатак испарења	</a:t>
            </a:r>
            <a:endParaRPr lang="en-US" sz="1600"/>
          </a:p>
          <a:p>
            <a:r>
              <a:rPr lang="en-US" sz="1600" b="1"/>
              <a:t>Електропроводљивост	</a:t>
            </a:r>
            <a:endParaRPr lang="en-US" sz="1600"/>
          </a:p>
          <a:p>
            <a:r>
              <a:rPr lang="en-US" sz="1600" b="1"/>
              <a:t>Амонијак	</a:t>
            </a:r>
            <a:endParaRPr lang="en-US" sz="1600"/>
          </a:p>
          <a:p>
            <a:r>
              <a:rPr lang="en-US" sz="1600" b="1"/>
              <a:t>Резидуа дезинфекционог средства</a:t>
            </a:r>
            <a:endParaRPr lang="en-US" sz="1600"/>
          </a:p>
          <a:p>
            <a:r>
              <a:rPr lang="fr-LU" sz="1600" b="1"/>
              <a:t>Хлориди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Нитрити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Нитрати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Флуориди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Гво</a:t>
            </a:r>
            <a:r>
              <a:rPr lang="en-US" sz="1600" b="1"/>
              <a:t>жђ</a:t>
            </a:r>
            <a:r>
              <a:rPr lang="fr-LU" sz="1600" b="1"/>
              <a:t>е</a:t>
            </a:r>
            <a:r>
              <a:rPr lang="en-US" sz="1600" b="1"/>
              <a:t>	</a:t>
            </a:r>
            <a:endParaRPr lang="en-US" sz="1600"/>
          </a:p>
          <a:p>
            <a:r>
              <a:rPr lang="en-US" sz="1600" b="1"/>
              <a:t>Манган	</a:t>
            </a:r>
            <a:endParaRPr lang="en-US" sz="1600"/>
          </a:p>
          <a:p>
            <a:r>
              <a:rPr lang="en-US" sz="1600" b="1"/>
              <a:t>Специфичне материје које се очекују</a:t>
            </a:r>
            <a:endParaRPr lang="en-US" sz="1600"/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4724400" y="1322388"/>
            <a:ext cx="40386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LU" sz="2000" b="1">
                <a:solidFill>
                  <a:schemeClr val="hlink"/>
                </a:solidFill>
              </a:rPr>
              <a:t>ПЕРИОДИ</a:t>
            </a:r>
            <a:r>
              <a:rPr lang="en-US" sz="2000" b="1">
                <a:solidFill>
                  <a:schemeClr val="hlink"/>
                </a:solidFill>
              </a:rPr>
              <a:t>Ч</a:t>
            </a:r>
            <a:r>
              <a:rPr lang="fr-LU" sz="2000" b="1">
                <a:solidFill>
                  <a:schemeClr val="hlink"/>
                </a:solidFill>
              </a:rPr>
              <a:t>НИ (Б)	</a:t>
            </a:r>
            <a:endParaRPr lang="en-US" sz="2000">
              <a:solidFill>
                <a:schemeClr val="hlink"/>
              </a:solidFill>
            </a:endParaRPr>
          </a:p>
          <a:p>
            <a:r>
              <a:rPr lang="fr-LU" sz="2000" b="1"/>
              <a:t>ОСНОВНИ (А) </a:t>
            </a:r>
            <a:r>
              <a:rPr lang="sr-Latn-CS" sz="2000" b="1"/>
              <a:t>+</a:t>
            </a:r>
            <a:endParaRPr lang="en-US" sz="2000"/>
          </a:p>
          <a:p>
            <a:r>
              <a:rPr lang="fr-LU" sz="2000" b="1"/>
              <a:t>	</a:t>
            </a:r>
            <a:endParaRPr lang="en-US" sz="2000"/>
          </a:p>
          <a:p>
            <a:r>
              <a:rPr lang="en-US" sz="1600" b="1"/>
              <a:t>Детерџенти (а</a:t>
            </a:r>
            <a:r>
              <a:rPr lang="sr-Latn-CS" sz="1600" b="1"/>
              <a:t>нј</a:t>
            </a:r>
            <a:r>
              <a:rPr lang="en-US" sz="1600" b="1"/>
              <a:t>онски и катјонски)</a:t>
            </a:r>
            <a:r>
              <a:rPr lang="en-US" sz="1600" b="1" baseline="30000"/>
              <a:t> </a:t>
            </a:r>
            <a:endParaRPr lang="en-US" sz="1600"/>
          </a:p>
          <a:p>
            <a:r>
              <a:rPr lang="en-US" sz="1600" b="1"/>
              <a:t>Феноли	</a:t>
            </a:r>
            <a:endParaRPr lang="en-US" sz="1600"/>
          </a:p>
          <a:p>
            <a:r>
              <a:rPr lang="en-US" sz="1600" b="1"/>
              <a:t>Флуориди	</a:t>
            </a:r>
            <a:endParaRPr lang="en-US" sz="1600"/>
          </a:p>
          <a:p>
            <a:r>
              <a:rPr lang="en-US" sz="1600" b="1"/>
              <a:t>Средства за коагулацију и флокулацију	</a:t>
            </a:r>
            <a:endParaRPr lang="en-US" sz="1600"/>
          </a:p>
          <a:p>
            <a:r>
              <a:rPr lang="en-US" sz="1600" b="1"/>
              <a:t>Дезинфекциона средства и споредни продукти дезинфекције	</a:t>
            </a:r>
            <a:endParaRPr lang="en-US" sz="1600"/>
          </a:p>
          <a:p>
            <a:r>
              <a:rPr lang="en-US" sz="1600" b="1"/>
              <a:t>Минерална уља % сатурације кисеоником	</a:t>
            </a:r>
            <a:endParaRPr lang="en-US" sz="1600"/>
          </a:p>
          <a:p>
            <a:r>
              <a:rPr lang="en-US" sz="2000" b="1"/>
              <a:t>	</a:t>
            </a:r>
            <a:endParaRPr lang="en-US" sz="2000"/>
          </a:p>
        </p:txBody>
      </p:sp>
    </p:spTree>
  </p:cSld>
  <p:clrMapOvr>
    <a:masterClrMapping/>
  </p:clrMapOvr>
  <p:transition advTm="16427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ФИЗИКИ, ФИЗИ</a:t>
            </a:r>
            <a:r>
              <a:rPr lang="sr-Cyrl-CS" b="1"/>
              <a:t>Ч</a:t>
            </a:r>
            <a:r>
              <a:rPr lang="en-US" b="1"/>
              <a:t>КО-ХЕМИЈСКИ И РАДИОЛО</a:t>
            </a:r>
            <a:r>
              <a:rPr lang="sr-Cyrl-CS" b="1"/>
              <a:t>Ш</a:t>
            </a:r>
            <a:r>
              <a:rPr lang="en-US" b="1"/>
              <a:t>КИ ПОКАЗАТЕЉИ ПО ВРСТАМА ЛАБОРАТОРИЈСКОГ ПРЕГЛЕДА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323850" y="1289050"/>
            <a:ext cx="4248150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</a:rPr>
              <a:t>НОВИ ЗАХВАТ</a:t>
            </a:r>
            <a:r>
              <a:rPr lang="sr-Latn-CS" b="1">
                <a:solidFill>
                  <a:schemeClr val="hlink"/>
                </a:solidFill>
              </a:rPr>
              <a:t> (В)</a:t>
            </a:r>
            <a:endParaRPr lang="en-US">
              <a:solidFill>
                <a:schemeClr val="hlink"/>
              </a:solidFill>
            </a:endParaRPr>
          </a:p>
          <a:p>
            <a:r>
              <a:rPr lang="en-US" b="1"/>
              <a:t>ОСНОВНИ (А) </a:t>
            </a:r>
            <a:r>
              <a:rPr lang="sr-Latn-CS" b="1"/>
              <a:t>+</a:t>
            </a:r>
            <a:endParaRPr lang="en-US"/>
          </a:p>
          <a:p>
            <a:r>
              <a:rPr lang="en-US" b="1"/>
              <a:t>Детер</a:t>
            </a:r>
            <a:r>
              <a:rPr lang="sr-Latn-CS" b="1"/>
              <a:t>џ</a:t>
            </a:r>
            <a:r>
              <a:rPr lang="en-US" b="1"/>
              <a:t>енти (а</a:t>
            </a:r>
            <a:r>
              <a:rPr lang="sr-Latn-CS" b="1"/>
              <a:t>нј</a:t>
            </a:r>
            <a:r>
              <a:rPr lang="en-US" b="1"/>
              <a:t>онски и катјонски) </a:t>
            </a:r>
            <a:endParaRPr lang="en-US"/>
          </a:p>
          <a:p>
            <a:r>
              <a:rPr lang="en-US" b="1"/>
              <a:t>Олово	</a:t>
            </a:r>
            <a:endParaRPr lang="en-US"/>
          </a:p>
          <a:p>
            <a:r>
              <a:rPr lang="en-US" b="1"/>
              <a:t>Сулфати	</a:t>
            </a:r>
            <a:endParaRPr lang="en-US"/>
          </a:p>
          <a:p>
            <a:r>
              <a:rPr lang="en-US" b="1"/>
              <a:t>Алуминијум	</a:t>
            </a:r>
            <a:endParaRPr lang="en-US"/>
          </a:p>
          <a:p>
            <a:r>
              <a:rPr lang="en-US" b="1"/>
              <a:t>Бакар	</a:t>
            </a:r>
            <a:endParaRPr lang="en-US"/>
          </a:p>
          <a:p>
            <a:r>
              <a:rPr lang="en-US" b="1"/>
              <a:t>Цијаниди	</a:t>
            </a:r>
            <a:endParaRPr lang="en-US"/>
          </a:p>
          <a:p>
            <a:r>
              <a:rPr lang="en-US" b="1"/>
              <a:t>Цинк	</a:t>
            </a:r>
            <a:endParaRPr lang="en-US"/>
          </a:p>
          <a:p>
            <a:r>
              <a:rPr lang="en-US" b="1"/>
              <a:t>Угљендиоксид	</a:t>
            </a:r>
            <a:endParaRPr lang="en-US"/>
          </a:p>
          <a:p>
            <a:r>
              <a:rPr lang="en-US" b="1"/>
              <a:t>Ортофосфати	</a:t>
            </a:r>
            <a:endParaRPr lang="en-US"/>
          </a:p>
          <a:p>
            <a:r>
              <a:rPr lang="en-US" b="1"/>
              <a:t>Хром (укупни)	</a:t>
            </a:r>
            <a:endParaRPr lang="en-US"/>
          </a:p>
          <a:p>
            <a:r>
              <a:rPr lang="sr-Latn-CS" b="1"/>
              <a:t>К</a:t>
            </a:r>
            <a:r>
              <a:rPr lang="en-US" b="1"/>
              <a:t>адмиум % сатурације кисеоником</a:t>
            </a:r>
            <a:endParaRPr lang="en-US"/>
          </a:p>
          <a:p>
            <a:r>
              <a:rPr lang="en-US" b="1"/>
              <a:t>Никл	</a:t>
            </a:r>
            <a:endParaRPr lang="en-US"/>
          </a:p>
          <a:p>
            <a:r>
              <a:rPr lang="en-US" b="1"/>
              <a:t>Селен	</a:t>
            </a:r>
            <a:endParaRPr lang="en-US"/>
          </a:p>
          <a:p>
            <a:r>
              <a:rPr lang="en-US" b="1"/>
              <a:t>Натрујум	</a:t>
            </a:r>
            <a:endParaRPr lang="en-US"/>
          </a:p>
          <a:p>
            <a:r>
              <a:rPr lang="en-US" b="1"/>
              <a:t>Калијум	</a:t>
            </a:r>
            <a:endParaRPr lang="en-US"/>
          </a:p>
          <a:p>
            <a:r>
              <a:rPr lang="en-US" sz="2000"/>
              <a:t> 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4787900" y="1720850"/>
            <a:ext cx="40386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0000CC"/>
              </a:solidFill>
              <a:latin typeface="HelveticaPlain" pitchFamily="2" charset="0"/>
            </a:endParaRPr>
          </a:p>
          <a:p>
            <a:r>
              <a:rPr lang="en-US" b="1"/>
              <a:t>Калцијум	</a:t>
            </a:r>
            <a:endParaRPr lang="en-US"/>
          </a:p>
          <a:p>
            <a:r>
              <a:rPr lang="en-US" b="1"/>
              <a:t>Магнезијум	</a:t>
            </a:r>
            <a:endParaRPr lang="en-US"/>
          </a:p>
          <a:p>
            <a:r>
              <a:rPr lang="en-US" b="1"/>
              <a:t>Пестициди	</a:t>
            </a:r>
            <a:endParaRPr lang="en-US"/>
          </a:p>
          <a:p>
            <a:r>
              <a:rPr lang="en-US" b="1"/>
              <a:t>Полициклични ароматични угљоводоници ПЦБ,ПЦТ	</a:t>
            </a:r>
            <a:endParaRPr lang="en-US"/>
          </a:p>
          <a:p>
            <a:r>
              <a:rPr lang="fr-LU" b="1"/>
              <a:t>Арсен</a:t>
            </a:r>
            <a:r>
              <a:rPr lang="en-US" b="1"/>
              <a:t>	</a:t>
            </a:r>
            <a:endParaRPr lang="en-US"/>
          </a:p>
          <a:p>
            <a:r>
              <a:rPr lang="fr-LU" b="1"/>
              <a:t>Споредни производи дезинфекције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Ж</a:t>
            </a:r>
            <a:r>
              <a:rPr lang="fr-LU" b="1"/>
              <a:t>ива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Укупни органски угљеник	</a:t>
            </a:r>
            <a:endParaRPr lang="en-US"/>
          </a:p>
          <a:p>
            <a:r>
              <a:rPr lang="en-US" b="1"/>
              <a:t>Укупна </a:t>
            </a:r>
            <a:r>
              <a:rPr lang="en-US" b="1">
                <a:sym typeface="Symbol" pitchFamily="18" charset="2"/>
              </a:rPr>
              <a:t></a:t>
            </a:r>
            <a:r>
              <a:rPr lang="en-US" b="1"/>
              <a:t> активност	</a:t>
            </a:r>
            <a:endParaRPr lang="en-US"/>
          </a:p>
          <a:p>
            <a:r>
              <a:rPr lang="fr-LU" b="1"/>
              <a:t>Аромати</a:t>
            </a:r>
            <a:r>
              <a:rPr lang="en-US" b="1"/>
              <a:t>ч</a:t>
            </a:r>
            <a:r>
              <a:rPr lang="fr-LU" b="1"/>
              <a:t>ни угљоводоници</a:t>
            </a:r>
            <a:r>
              <a:rPr lang="en-US" b="1"/>
              <a:t>	</a:t>
            </a:r>
            <a:endParaRPr lang="en-US"/>
          </a:p>
          <a:p>
            <a:r>
              <a:rPr lang="fr-LU" b="1"/>
              <a:t>Минерална уља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Уља и масти	</a:t>
            </a:r>
            <a:endParaRPr lang="en-US"/>
          </a:p>
          <a:p>
            <a:r>
              <a:rPr lang="en-US" b="1"/>
              <a:t>Алкалитет	</a:t>
            </a:r>
            <a:endParaRPr lang="en-US"/>
          </a:p>
          <a:p>
            <a:r>
              <a:rPr lang="en-US" b="1"/>
              <a:t>Укупна </a:t>
            </a:r>
            <a:r>
              <a:rPr lang="en-US" b="1">
                <a:sym typeface="Symbol" pitchFamily="18" charset="2"/>
              </a:rPr>
              <a:t></a:t>
            </a:r>
            <a:r>
              <a:rPr lang="en-US" b="1"/>
              <a:t> активност</a:t>
            </a:r>
            <a:endParaRPr lang="en-US"/>
          </a:p>
          <a:p>
            <a:r>
              <a:rPr lang="en-US" b="1">
                <a:solidFill>
                  <a:srgbClr val="0000CC"/>
                </a:solidFill>
                <a:latin typeface="HelveticaPlain" pitchFamily="2" charset="0"/>
              </a:rPr>
              <a:t>	</a:t>
            </a:r>
          </a:p>
        </p:txBody>
      </p:sp>
    </p:spTree>
  </p:cSld>
  <p:clrMapOvr>
    <a:masterClrMapping/>
  </p:clrMapOvr>
  <p:transition advTm="374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ФИЗИКИ, ФИЗИ</a:t>
            </a:r>
            <a:r>
              <a:rPr lang="sr-Cyrl-CS" b="1"/>
              <a:t>Ч</a:t>
            </a:r>
            <a:r>
              <a:rPr lang="en-US" b="1"/>
              <a:t>КО-ХЕМИЈСКИ И РАДИОЛО</a:t>
            </a:r>
            <a:r>
              <a:rPr lang="sr-Cyrl-CS" b="1"/>
              <a:t>Ш</a:t>
            </a:r>
            <a:r>
              <a:rPr lang="en-US" b="1"/>
              <a:t>КИ ПОКАЗАТЕЉИ ПО ВРСТАМА ЛАБОРАТОРИЈСКОГ ПРЕГЛЕДА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762000" y="1687513"/>
            <a:ext cx="7391400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ХИГИЈ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. </a:t>
            </a:r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ЕПИДЕМ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. </a:t>
            </a:r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ИНДИКАЦИЈЕ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 (</a:t>
            </a:r>
            <a:r>
              <a:rPr lang="sr-Latn-CS" sz="2000" b="1">
                <a:solidFill>
                  <a:schemeClr val="hlink"/>
                </a:solidFill>
              </a:rPr>
              <a:t>Г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)</a:t>
            </a:r>
          </a:p>
          <a:p>
            <a:endParaRPr lang="en-US" sz="2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	</a:t>
            </a:r>
            <a:r>
              <a:rPr lang="sr-Cyrl-CS" b="1">
                <a:latin typeface="HelveticaPlain" pitchFamily="2" charset="0"/>
              </a:rPr>
              <a:t>Температура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Боја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Мирис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Укус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Мутноћа</a:t>
            </a:r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pH	</a:t>
            </a:r>
          </a:p>
          <a:p>
            <a:r>
              <a:rPr lang="sr-Cyrl-CS" b="1">
                <a:latin typeface="HelveticaPlain" pitchFamily="2" charset="0"/>
              </a:rPr>
              <a:t>Утрошак</a:t>
            </a:r>
            <a:r>
              <a:rPr lang="en-US" b="1">
                <a:latin typeface="HelveticaPlain" pitchFamily="2" charset="0"/>
              </a:rPr>
              <a:t> KMnO</a:t>
            </a:r>
            <a:r>
              <a:rPr lang="en-US" b="1" baseline="-25000">
                <a:latin typeface="HelveticaPlain" pitchFamily="2" charset="0"/>
              </a:rPr>
              <a:t>4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Остатак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испарења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Еликтропроводљивост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Амонијак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Резидуа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дезинфекционог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средства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Хлориди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Нитрати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Остали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показате</a:t>
            </a:r>
            <a:r>
              <a:rPr lang="sr-Latn-CS" b="1"/>
              <a:t>љ</a:t>
            </a:r>
            <a:r>
              <a:rPr lang="sr-Cyrl-CS" b="1">
                <a:latin typeface="HelveticaPlain" pitchFamily="2" charset="0"/>
              </a:rPr>
              <a:t>и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према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хигиј</a:t>
            </a:r>
            <a:r>
              <a:rPr lang="en-US" b="1">
                <a:latin typeface="HelveticaPlain" pitchFamily="2" charset="0"/>
              </a:rPr>
              <a:t>. </a:t>
            </a:r>
            <a:r>
              <a:rPr lang="sr-Cyrl-CS" b="1">
                <a:latin typeface="HelveticaPlain" pitchFamily="2" charset="0"/>
              </a:rPr>
              <a:t>епидемиол</a:t>
            </a:r>
            <a:r>
              <a:rPr lang="en-US" b="1">
                <a:latin typeface="HelveticaPlain" pitchFamily="2" charset="0"/>
              </a:rPr>
              <a:t>. </a:t>
            </a:r>
            <a:r>
              <a:rPr lang="sr-Cyrl-CS" b="1">
                <a:latin typeface="HelveticaPlain" pitchFamily="2" charset="0"/>
              </a:rPr>
              <a:t>индикациј</a:t>
            </a:r>
            <a:r>
              <a:rPr lang="en-US" b="1">
                <a:latin typeface="HelveticaPlain" pitchFamily="2" charset="0"/>
              </a:rPr>
              <a:t>.</a:t>
            </a:r>
            <a:r>
              <a:rPr lang="en-US" sz="2400" b="1">
                <a:latin typeface="HelveticaPlain" pitchFamily="2" charset="0"/>
              </a:rPr>
              <a:t>	</a:t>
            </a:r>
            <a:endParaRPr lang="en-US" b="1">
              <a:latin typeface="HelveticaPlain" pitchFamily="2" charset="0"/>
            </a:endParaRPr>
          </a:p>
        </p:txBody>
      </p:sp>
    </p:spTree>
  </p:cSld>
  <p:clrMapOvr>
    <a:masterClrMapping/>
  </p:clrMapOvr>
  <p:transition advTm="78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1825"/>
          </a:xfrm>
        </p:spPr>
        <p:txBody>
          <a:bodyPr/>
          <a:lstStyle/>
          <a:p>
            <a:pPr algn="l"/>
            <a:r>
              <a:rPr lang="sr-Latn-CS" sz="3200" b="1" smtClean="0">
                <a:solidFill>
                  <a:srgbClr val="000099"/>
                </a:solidFill>
                <a:latin typeface="Times New Roman" pitchFamily="18" charset="0"/>
              </a:rPr>
              <a:t>Опасности у води за пиће</a:t>
            </a:r>
            <a:endParaRPr lang="en-US" sz="3200" b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800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8424862" cy="5256212"/>
          </a:xfrm>
        </p:spPr>
        <p:txBody>
          <a:bodyPr/>
          <a:lstStyle/>
          <a:p>
            <a:pPr algn="just">
              <a:lnSpc>
                <a:spcPct val="130000"/>
              </a:lnSpc>
              <a:buFont typeface="Wingdings" pitchFamily="2" charset="2"/>
              <a:buNone/>
            </a:pPr>
            <a:r>
              <a:rPr lang="sr-Latn-CS" sz="2400" b="1" smtClean="0">
                <a:latin typeface="Times New Roman" pitchFamily="18" charset="0"/>
              </a:rPr>
              <a:t>    </a:t>
            </a:r>
            <a:r>
              <a:rPr lang="sr-Latn-CS" sz="2400" b="1" smtClean="0">
                <a:solidFill>
                  <a:schemeClr val="hlink"/>
                </a:solidFill>
                <a:latin typeface="Times New Roman" pitchFamily="18" charset="0"/>
              </a:rPr>
              <a:t>Микробиолошке</a:t>
            </a:r>
            <a:r>
              <a:rPr lang="sr-Latn-CS" sz="2400" b="1" smtClean="0">
                <a:latin typeface="Times New Roman" pitchFamily="18" charset="0"/>
              </a:rPr>
              <a:t> – патогени микроорганизми, термотолерантни микроорганизми (</a:t>
            </a:r>
            <a:r>
              <a:rPr lang="sr-Latn-CS" sz="2400" b="1" i="1" smtClean="0">
                <a:latin typeface="Times New Roman" pitchFamily="18" charset="0"/>
              </a:rPr>
              <a:t>Escherichia coli, Klebsiella, Citrobacter, Enterobacter</a:t>
            </a:r>
            <a:r>
              <a:rPr lang="sr-Latn-CS" sz="2400" b="1" smtClean="0">
                <a:latin typeface="Times New Roman" pitchFamily="18" charset="0"/>
              </a:rPr>
              <a:t>), бактериофаги, споре, ентеровируси, вирус хепатитиса A, паразити (протозое)</a:t>
            </a:r>
          </a:p>
          <a:p>
            <a:pPr algn="just">
              <a:lnSpc>
                <a:spcPct val="130000"/>
              </a:lnSpc>
              <a:buFont typeface="Wingdings" pitchFamily="2" charset="2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130000"/>
              </a:lnSpc>
              <a:buFont typeface="Wingdings" pitchFamily="2" charset="2"/>
              <a:buNone/>
            </a:pPr>
            <a:r>
              <a:rPr lang="sr-Latn-CS" sz="2400" b="1" smtClean="0">
                <a:latin typeface="Times New Roman" pitchFamily="18" charset="0"/>
              </a:rPr>
              <a:t>     </a:t>
            </a:r>
            <a:r>
              <a:rPr lang="sr-Latn-CS" sz="2400" b="1" smtClean="0">
                <a:solidFill>
                  <a:schemeClr val="hlink"/>
                </a:solidFill>
                <a:latin typeface="Times New Roman" pitchFamily="18" charset="0"/>
              </a:rPr>
              <a:t>Биолошке</a:t>
            </a:r>
            <a:r>
              <a:rPr lang="sr-Latn-CS" sz="2400" b="1" smtClean="0">
                <a:latin typeface="Times New Roman" pitchFamily="18" charset="0"/>
              </a:rPr>
              <a:t> – актиномицете, гљиве, бескичмењаци, </a:t>
            </a:r>
            <a:r>
              <a:rPr lang="en-US" sz="2400" b="1" i="1" smtClean="0">
                <a:latin typeface="Times New Roman" pitchFamily="18" charset="0"/>
                <a:cs typeface="Times New Roman" pitchFamily="18" charset="0"/>
              </a:rPr>
              <a:t>cyanobacteria</a:t>
            </a:r>
            <a:r>
              <a:rPr lang="sr-Latn-CS" sz="2000" b="1" smtClean="0">
                <a:latin typeface="Times New Roman" pitchFamily="18" charset="0"/>
              </a:rPr>
              <a:t>, </a:t>
            </a:r>
            <a:r>
              <a:rPr lang="sr-Latn-CS" sz="2400" b="1" smtClean="0">
                <a:latin typeface="Times New Roman" pitchFamily="18" charset="0"/>
              </a:rPr>
              <a:t>алге,  феругинозе (промене укуса, мириса, боје и мутноће воде)</a:t>
            </a:r>
          </a:p>
        </p:txBody>
      </p:sp>
      <p:sp>
        <p:nvSpPr>
          <p:cNvPr id="128004" name="Text Box 5"/>
          <p:cNvSpPr txBox="1">
            <a:spLocks noChangeArrowheads="1"/>
          </p:cNvSpPr>
          <p:nvPr/>
        </p:nvSpPr>
        <p:spPr bwMode="auto">
          <a:xfrm>
            <a:off x="539750" y="6424613"/>
            <a:ext cx="77771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*WHO. Guidelines for Drinking-water Quality. Vol.1, Recommendations, 3</a:t>
            </a:r>
            <a:r>
              <a:rPr lang="sr-Latn-CS" sz="1200" b="1" baseline="30000">
                <a:solidFill>
                  <a:srgbClr val="000099"/>
                </a:solidFill>
                <a:latin typeface="Times New Roman" pitchFamily="18" charset="0"/>
              </a:rPr>
              <a:t>rd</a:t>
            </a:r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 ed., Geneva, 2006</a:t>
            </a:r>
            <a:r>
              <a:rPr lang="sr-Latn-CS" sz="1000">
                <a:solidFill>
                  <a:srgbClr val="003399"/>
                </a:solidFill>
                <a:latin typeface="Times New Roman" pitchFamily="18" charset="0"/>
              </a:rPr>
              <a:t>.</a:t>
            </a:r>
            <a:endParaRPr lang="en-US" sz="1000">
              <a:solidFill>
                <a:srgbClr val="00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9928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8642350" cy="4824413"/>
          </a:xfrm>
          <a:solidFill>
            <a:srgbClr val="CCFFCC">
              <a:alpha val="0"/>
            </a:srgbClr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sr-Latn-CS" sz="3000" b="1" smtClean="0">
                <a:solidFill>
                  <a:schemeClr val="hlink"/>
                </a:solidFill>
                <a:latin typeface="Times New Roman" pitchFamily="18" charset="0"/>
              </a:rPr>
              <a:t>Хемијске опасности у води за пиће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30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флуор (0,3 до 1,5 </a:t>
            </a:r>
            <a:r>
              <a:rPr lang="en-US" sz="2000" b="1" smtClean="0">
                <a:latin typeface="Times New Roman" pitchFamily="18" charset="0"/>
              </a:rPr>
              <a:t>mg</a:t>
            </a:r>
            <a:r>
              <a:rPr lang="sr-Latn-CS" sz="2000" b="1" smtClean="0">
                <a:latin typeface="Times New Roman" pitchFamily="18" charset="0"/>
              </a:rPr>
              <a:t>/</a:t>
            </a:r>
            <a:r>
              <a:rPr lang="en-US" sz="2000" b="1" smtClean="0">
                <a:latin typeface="Times New Roman" pitchFamily="18" charset="0"/>
              </a:rPr>
              <a:t>l</a:t>
            </a:r>
            <a:r>
              <a:rPr lang="sr-Latn-CS" sz="20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арсен (неоргански А</a:t>
            </a:r>
            <a:r>
              <a:rPr lang="en-US" sz="2000" b="1" smtClean="0">
                <a:latin typeface="Times New Roman" pitchFamily="18" charset="0"/>
              </a:rPr>
              <a:t>s</a:t>
            </a:r>
            <a:r>
              <a:rPr lang="sr-Latn-CS" sz="2000" b="1" smtClean="0">
                <a:latin typeface="Times New Roman" pitchFamily="18" charset="0"/>
              </a:rPr>
              <a:t> – група 1- доказани карциногени за људе*)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нитрати, нитрити (метхемоглобинемија), (збир нитратно-нитритних количника према МДК </a:t>
            </a:r>
            <a:r>
              <a:rPr lang="sr-Latn-CS" sz="2000" b="1" smtClean="0">
                <a:latin typeface="Times New Roman" pitchFamily="18" charset="0"/>
                <a:sym typeface="Symbol" pitchFamily="18" charset="2"/>
              </a:rPr>
              <a:t> 1)</a:t>
            </a:r>
            <a:r>
              <a:rPr lang="sr-Latn-CS" sz="2000" b="1" smtClean="0">
                <a:latin typeface="Times New Roman" pitchFamily="18" charset="0"/>
              </a:rPr>
              <a:t>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бромати – озон (токсични, мутагени, група 2Б – могући карциноген)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хлорати – </a:t>
            </a:r>
            <a:r>
              <a:rPr lang="en-US" sz="2000" b="1" smtClean="0">
                <a:latin typeface="Times New Roman" pitchFamily="18" charset="0"/>
              </a:rPr>
              <a:t>N</a:t>
            </a:r>
            <a:r>
              <a:rPr lang="sr-Latn-CS" sz="2000" b="1" smtClean="0">
                <a:latin typeface="Times New Roman" pitchFamily="18" charset="0"/>
              </a:rPr>
              <a:t>а-хипохлорит, група 3 карциногена (некласификовани)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хлорфеноли – хипохлорити (Жавелова вода) + феноли – мутагени, група 2Б – могући карциноген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формалдехид - озон и хлоринација – мутаген, група 2А (вероватно карциноген за људе)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трихалометани (нус продукти хлорисања)  - хипохлорити – токсични, мутагени </a:t>
            </a:r>
          </a:p>
          <a:p>
            <a:pPr>
              <a:lnSpc>
                <a:spcPct val="60000"/>
              </a:lnSpc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хлороформ и бромдихлорметан – група 2Б (могући карциноген) </a:t>
            </a:r>
          </a:p>
          <a:p>
            <a:pPr>
              <a:lnSpc>
                <a:spcPct val="60000"/>
              </a:lnSpc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бромоформ и дибромхлорметан – група 3 (некласификовани карциногени за људе)</a:t>
            </a:r>
            <a:endParaRPr lang="en-US" sz="2000" b="1" smtClean="0">
              <a:latin typeface="Times New Roman" pitchFamily="18" charset="0"/>
            </a:endParaRPr>
          </a:p>
        </p:txBody>
      </p:sp>
      <p:sp>
        <p:nvSpPr>
          <p:cNvPr id="129027" name="Text Box 4"/>
          <p:cNvSpPr txBox="1">
            <a:spLocks noChangeArrowheads="1"/>
          </p:cNvSpPr>
          <p:nvPr/>
        </p:nvSpPr>
        <p:spPr bwMode="auto">
          <a:xfrm>
            <a:off x="539750" y="6424613"/>
            <a:ext cx="77771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*WHO. Guidelines for Drinking-water Quality. Vol.1, Recommendations, 3</a:t>
            </a:r>
            <a:r>
              <a:rPr lang="sr-Latn-CS" sz="1200" b="1" baseline="30000">
                <a:solidFill>
                  <a:srgbClr val="000099"/>
                </a:solidFill>
                <a:latin typeface="Times New Roman" pitchFamily="18" charset="0"/>
              </a:rPr>
              <a:t>rd</a:t>
            </a:r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 ed., Geneva, 2006</a:t>
            </a:r>
            <a:r>
              <a:rPr lang="sr-Latn-CS" sz="1000">
                <a:solidFill>
                  <a:srgbClr val="003399"/>
                </a:solidFill>
                <a:latin typeface="Times New Roman" pitchFamily="18" charset="0"/>
              </a:rPr>
              <a:t>.</a:t>
            </a:r>
            <a:endParaRPr lang="en-US" sz="1000">
              <a:solidFill>
                <a:srgbClr val="00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6301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61198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b="1" smtClean="0">
                <a:solidFill>
                  <a:schemeClr val="hlink"/>
                </a:solidFill>
                <a:latin typeface="Times New Roman" pitchFamily="18" charset="0"/>
              </a:rPr>
              <a:t>Хемијске опасности у води за пиће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бензен – токсичан, хромозомске аберације леукемије, лимфоми (група 1)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олово- токсичан, посебно неуротоксичан, пролази плацентарну баријеру, посебно опасан код деце до 6. година и трудница, Cа бубрега (група 2Б- могући карциноген)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кадмијум (група 2А- вероватни карциноген) - инхалацијом, Са плућа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хром(VI) (група 1) – генотоксичан, инхалацијом - Cа плућа, хром (III) (група 3 некласификовани карциногени за људе)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инсектициди, пестициди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Уранијум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гвожђе и манган – промена боје и мутноће</a:t>
            </a:r>
          </a:p>
          <a:p>
            <a:pPr>
              <a:lnSpc>
                <a:spcPct val="80000"/>
              </a:lnSpc>
            </a:pPr>
            <a:endParaRPr lang="en-US" sz="2000" b="1" smtClean="0">
              <a:latin typeface="Times New Roman" pitchFamily="18" charset="0"/>
            </a:endParaRPr>
          </a:p>
        </p:txBody>
      </p:sp>
      <p:sp>
        <p:nvSpPr>
          <p:cNvPr id="130051" name="Text Box 4"/>
          <p:cNvSpPr txBox="1">
            <a:spLocks noChangeArrowheads="1"/>
          </p:cNvSpPr>
          <p:nvPr/>
        </p:nvSpPr>
        <p:spPr bwMode="auto">
          <a:xfrm>
            <a:off x="539750" y="6424613"/>
            <a:ext cx="77771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*WHO. Guidelines for Drinking-water Quality. Vol.1, Recommendations, 3</a:t>
            </a:r>
            <a:r>
              <a:rPr lang="sr-Latn-CS" sz="1200" b="1" baseline="30000">
                <a:solidFill>
                  <a:srgbClr val="000099"/>
                </a:solidFill>
                <a:latin typeface="Times New Roman" pitchFamily="18" charset="0"/>
              </a:rPr>
              <a:t>rd</a:t>
            </a:r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 ed., Geneva, 2006</a:t>
            </a:r>
            <a:r>
              <a:rPr lang="sr-Latn-CS" sz="1000">
                <a:solidFill>
                  <a:srgbClr val="003399"/>
                </a:solidFill>
                <a:latin typeface="Times New Roman" pitchFamily="18" charset="0"/>
              </a:rPr>
              <a:t>.</a:t>
            </a:r>
            <a:endParaRPr lang="en-US" sz="1000">
              <a:solidFill>
                <a:srgbClr val="00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396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ЕКОЛО</a:t>
            </a:r>
            <a:r>
              <a:rPr lang="sl-SI" sz="3200" b="1">
                <a:latin typeface="Times New Roman" pitchFamily="18" charset="0"/>
              </a:rPr>
              <a:t>ШКИ И ЕПИДЕМИОЛОШКИ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57200" y="2986088"/>
            <a:ext cx="8153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 b="1">
                <a:latin typeface="Times New Roman" pitchFamily="18" charset="0"/>
              </a:rPr>
              <a:t>У води се под утицајем Сунчеве енергије и растворених неорганских материја ствара жива материја која кружи у ланцу исхране (фитопланктон, зоопланктон, виши водени организми и тд.).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6295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8113"/>
            <a:ext cx="9144000" cy="914400"/>
          </a:xfrm>
        </p:spPr>
        <p:txBody>
          <a:bodyPr/>
          <a:lstStyle/>
          <a:p>
            <a:r>
              <a:rPr lang="sr-Latn-CS" sz="3200" b="1" smtClean="0">
                <a:latin typeface="Arial" charset="0"/>
              </a:rPr>
              <a:t>Практични део</a:t>
            </a:r>
            <a:br>
              <a:rPr lang="sr-Latn-CS" sz="3200" b="1" smtClean="0">
                <a:latin typeface="Arial" charset="0"/>
              </a:rPr>
            </a:br>
            <a:r>
              <a:rPr lang="sr-Cyrl-CS" sz="3200" b="1" smtClean="0">
                <a:latin typeface="Arial" charset="0"/>
              </a:rPr>
              <a:t>Испитивање воде за пиће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3317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446213"/>
            <a:ext cx="9144000" cy="5943600"/>
          </a:xfrm>
        </p:spPr>
        <p:txBody>
          <a:bodyPr/>
          <a:lstStyle/>
          <a:p>
            <a:r>
              <a:rPr lang="sr-Cyrl-CS" sz="2400" b="1" smtClean="0">
                <a:latin typeface="Arial" charset="0"/>
              </a:rPr>
              <a:t>Локална инспекција водног објекта</a:t>
            </a:r>
          </a:p>
          <a:p>
            <a:r>
              <a:rPr lang="sr-Cyrl-CS" sz="2400" b="1" smtClean="0">
                <a:latin typeface="Arial" charset="0"/>
              </a:rPr>
              <a:t>Узорковање воде </a:t>
            </a:r>
          </a:p>
          <a:p>
            <a:r>
              <a:rPr lang="sr-Cyrl-CS" sz="2400" b="1" smtClean="0">
                <a:latin typeface="Arial" charset="0"/>
              </a:rPr>
              <a:t> Физички преглед воде</a:t>
            </a:r>
          </a:p>
          <a:p>
            <a:r>
              <a:rPr lang="sr-Cyrl-CS" sz="2400" b="1" smtClean="0">
                <a:latin typeface="Arial" charset="0"/>
              </a:rPr>
              <a:t> Хемијски преглед воде</a:t>
            </a:r>
          </a:p>
          <a:p>
            <a:r>
              <a:rPr lang="sr-Cyrl-CS" sz="2400" b="1" smtClean="0">
                <a:latin typeface="Arial" charset="0"/>
              </a:rPr>
              <a:t> Бактериолошки преглед воде</a:t>
            </a:r>
          </a:p>
          <a:p>
            <a:r>
              <a:rPr lang="sr-Cyrl-CS" sz="2400" b="1" smtClean="0">
                <a:latin typeface="Arial" charset="0"/>
              </a:rPr>
              <a:t> Биолошки преглед воде</a:t>
            </a:r>
          </a:p>
          <a:p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18276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Times New Roman" pitchFamily="18" charset="0"/>
              </a:rPr>
              <a:t>         </a:t>
            </a:r>
            <a:r>
              <a:rPr lang="sr-Cyrl-CS" sz="3200" b="1" smtClean="0">
                <a:latin typeface="Times New Roman" pitchFamily="18" charset="0"/>
              </a:rPr>
              <a:t>Узорковање воде за пиће:</a:t>
            </a:r>
            <a:br>
              <a:rPr lang="sr-Cyrl-CS" sz="3200" b="1" smtClean="0">
                <a:latin typeface="Times New Roman" pitchFamily="18" charset="0"/>
              </a:rPr>
            </a:br>
            <a:endParaRPr lang="sr-Latn-CS" sz="3200" b="1" smtClean="0">
              <a:latin typeface="Times New Roman" pitchFamily="18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609600"/>
            <a:ext cx="5638800" cy="6248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Воду треба узети стручно према хигијенским захтевима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За бактериолошки преглед: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</a:rPr>
              <a:t>     </a:t>
            </a:r>
            <a:r>
              <a:rPr lang="sr-Cyrl-CS" sz="2400" b="1" smtClean="0">
                <a:latin typeface="Arial" charset="0"/>
              </a:rPr>
              <a:t>- ПОСУДА: - </a:t>
            </a:r>
            <a:r>
              <a:rPr lang="en-US" sz="2400" b="1" smtClean="0">
                <a:latin typeface="Arial" charset="0"/>
              </a:rPr>
              <a:t> </a:t>
            </a:r>
            <a:r>
              <a:rPr lang="en-US" sz="2400" b="1" u="sng" smtClean="0">
                <a:latin typeface="Arial" charset="0"/>
              </a:rPr>
              <a:t>стерилна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en-US" sz="2400" b="1" u="sng" smtClean="0">
                <a:latin typeface="Arial" charset="0"/>
              </a:rPr>
              <a:t>с</a:t>
            </a:r>
            <a:r>
              <a:rPr lang="sr-Cyrl-CS" sz="2400" b="1" u="sng" smtClean="0">
                <a:latin typeface="Arial" charset="0"/>
              </a:rPr>
              <a:t>таклена </a:t>
            </a:r>
            <a:r>
              <a:rPr lang="sr-Cyrl-CS" sz="2400" b="1" smtClean="0">
                <a:latin typeface="Arial" charset="0"/>
              </a:rPr>
              <a:t>или </a:t>
            </a:r>
            <a:r>
              <a:rPr lang="sr-Cyrl-CS" sz="2400" b="1" u="sng" smtClean="0">
                <a:latin typeface="Arial" charset="0"/>
              </a:rPr>
              <a:t>пластична</a:t>
            </a:r>
            <a:r>
              <a:rPr lang="sr-Cyrl-CS" sz="2400" b="1" smtClean="0">
                <a:latin typeface="Arial" charset="0"/>
              </a:rPr>
              <a:t> боца намењена једнократној употреби, претходно стерилисана етилен оксидом или зрачењем.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</a:rPr>
              <a:t>     -</a:t>
            </a:r>
            <a:r>
              <a:rPr lang="sr-Cyrl-CS" sz="2400" b="1" smtClean="0">
                <a:latin typeface="Arial" charset="0"/>
              </a:rPr>
              <a:t> ЗАПРЕМИНА ПОСУДЕ:                                               Од 250 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 до 1000 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332804" name="Picture 7" descr="Uzorci vo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762000"/>
            <a:ext cx="3505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87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958850"/>
            <a:ext cx="6096000" cy="5638800"/>
          </a:xfrm>
        </p:spPr>
        <p:txBody>
          <a:bodyPr>
            <a:normAutofit/>
          </a:bodyPr>
          <a:lstStyle/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1.</a:t>
            </a:r>
            <a:r>
              <a:rPr lang="sr-Cyrl-CS" sz="2400" b="1" smtClean="0">
                <a:solidFill>
                  <a:schemeClr val="hlink"/>
                </a:solidFill>
              </a:rPr>
              <a:t> </a:t>
            </a:r>
            <a:r>
              <a:rPr lang="sr-Cyrl-CS" sz="2400" b="1" u="sng" smtClean="0"/>
              <a:t>ДЕЗИНФЕКЦИЈА СЛАВИНЕ -</a:t>
            </a:r>
            <a:r>
              <a:rPr lang="sr-Cyrl-CS" sz="2400" b="1" smtClean="0"/>
              <a:t> прво се славина дезинфикује пламеном или 70% етил-алкохолом</a:t>
            </a:r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2. </a:t>
            </a:r>
            <a:r>
              <a:rPr lang="sr-Cyrl-CS" sz="2400" b="1" u="sng" smtClean="0"/>
              <a:t>ОТИЦАЊЕ ВОДЕ</a:t>
            </a:r>
            <a:r>
              <a:rPr lang="sr-Cyrl-CS" sz="2400" b="1" smtClean="0"/>
              <a:t> - Пусти се да вода тече       </a:t>
            </a:r>
            <a:r>
              <a:rPr lang="en-US" sz="2400" b="1" smtClean="0">
                <a:latin typeface="Times New Roman" pitchFamily="18" charset="0"/>
              </a:rPr>
              <a:t>                   </a:t>
            </a:r>
            <a:r>
              <a:rPr lang="sr-Cyrl-CS" sz="2400" b="1" smtClean="0"/>
              <a:t>3-5 минута,</a:t>
            </a:r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3. </a:t>
            </a:r>
            <a:r>
              <a:rPr lang="sr-Cyrl-CS" sz="2400" b="1" u="sng" smtClean="0"/>
              <a:t>ПУЊЕЊЕ</a:t>
            </a:r>
            <a:r>
              <a:rPr lang="sr-Cyrl-CS" sz="2400" b="1" smtClean="0"/>
              <a:t> - Грлић боце се провлачи кроз пламен пре узимања воде. Боца се не  2/3 (или 3/4), поново се грлић боце провлачи кроз пламен и затвара чепом.</a:t>
            </a:r>
            <a:endParaRPr lang="en-US" sz="2400" b="1" smtClean="0"/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endParaRPr lang="sr-Latn-CS" sz="2400" b="1" smtClean="0"/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en-US" sz="2000" b="1" smtClean="0">
                <a:latin typeface="Arial" charset="0"/>
              </a:rPr>
              <a:t>      </a:t>
            </a:r>
            <a:r>
              <a:rPr lang="sr-Cyrl-CS" sz="2000" b="1" u="sng" smtClean="0">
                <a:latin typeface="Arial" charset="0"/>
              </a:rPr>
              <a:t>ТРАНСПОРТ</a:t>
            </a:r>
            <a:r>
              <a:rPr lang="sr-Cyrl-CS" sz="2000" b="1" smtClean="0">
                <a:latin typeface="Arial" charset="0"/>
              </a:rPr>
              <a:t> у одговарајућу лабораторију на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+6 С</a:t>
            </a:r>
            <a:r>
              <a:rPr lang="sr-Cyrl-CS" sz="2000" b="1" baseline="30000" smtClean="0">
                <a:solidFill>
                  <a:srgbClr val="C00000"/>
                </a:solidFill>
                <a:latin typeface="Arial" charset="0"/>
              </a:rPr>
              <a:t>0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CS" sz="2000" b="1" smtClean="0">
                <a:latin typeface="Arial" charset="0"/>
              </a:rPr>
              <a:t>, најкасније за </a:t>
            </a:r>
            <a:r>
              <a:rPr lang="sr-Cyrl-CS" sz="2000" b="1" u="sng" smtClean="0">
                <a:solidFill>
                  <a:srgbClr val="C00000"/>
                </a:solidFill>
                <a:latin typeface="Arial" charset="0"/>
              </a:rPr>
              <a:t>6 сати </a:t>
            </a:r>
            <a:r>
              <a:rPr lang="en-US" sz="2000" b="1" smtClean="0">
                <a:latin typeface="Arial" charset="0"/>
              </a:rPr>
              <a:t> (</a:t>
            </a:r>
            <a:r>
              <a:rPr lang="sr-Cyrl-CS" sz="2000" b="1" smtClean="0">
                <a:latin typeface="Arial" charset="0"/>
              </a:rPr>
              <a:t>на вишим температурама умножавају мезофилне бактерије</a:t>
            </a:r>
            <a:r>
              <a:rPr lang="en-US" sz="2000" b="1" smtClean="0">
                <a:latin typeface="Arial" charset="0"/>
              </a:rPr>
              <a:t>)</a:t>
            </a:r>
            <a:r>
              <a:rPr lang="sr-Cyrl-CS" sz="2000" b="1" smtClean="0">
                <a:latin typeface="Arial" charset="0"/>
              </a:rPr>
              <a:t>. </a:t>
            </a:r>
          </a:p>
          <a:p>
            <a:pPr marL="547688" indent="-411163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latin typeface="Arial" charset="0"/>
              </a:rPr>
              <a:t>      </a:t>
            </a:r>
            <a:r>
              <a:rPr lang="sr-Cyrl-CS" sz="2000" b="1" u="sng" smtClean="0">
                <a:latin typeface="Arial" charset="0"/>
              </a:rPr>
              <a:t>ЗАСЕЈАВАЊЕ</a:t>
            </a:r>
            <a:r>
              <a:rPr lang="sr-Cyrl-CS" sz="2000" b="1" smtClean="0">
                <a:latin typeface="Arial" charset="0"/>
              </a:rPr>
              <a:t>: одмах по допремању у лабораторију, или највише за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12 сати</a:t>
            </a:r>
            <a:r>
              <a:rPr lang="sr-Cyrl-CS" sz="2000" b="1" smtClean="0">
                <a:latin typeface="Arial" charset="0"/>
              </a:rPr>
              <a:t>, </a:t>
            </a:r>
            <a:r>
              <a:rPr lang="en-US" sz="2000" b="1" smtClean="0">
                <a:latin typeface="Arial" charset="0"/>
              </a:rPr>
              <a:t>(</a:t>
            </a:r>
            <a:r>
              <a:rPr lang="sr-Cyrl-CS" sz="2000" b="1" smtClean="0">
                <a:latin typeface="Arial" charset="0"/>
              </a:rPr>
              <a:t>узорак држи у фрижидеру на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+4С</a:t>
            </a:r>
            <a:r>
              <a:rPr lang="sr-Cyrl-CS" sz="2000" b="1" baseline="30000" smtClean="0">
                <a:solidFill>
                  <a:srgbClr val="C00000"/>
                </a:solidFill>
                <a:latin typeface="Arial" charset="0"/>
              </a:rPr>
              <a:t>0</a:t>
            </a:r>
            <a:r>
              <a:rPr lang="en-US" sz="2000" b="1" smtClean="0">
                <a:solidFill>
                  <a:srgbClr val="C00000"/>
                </a:solidFill>
                <a:latin typeface="Arial" charset="0"/>
              </a:rPr>
              <a:t>)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.</a:t>
            </a:r>
            <a:endParaRPr lang="en-US" sz="2000" b="1" smtClean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333828" name="Picture 5" descr="Uzorkovanje vode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05600" y="1447800"/>
            <a:ext cx="2438400" cy="4525963"/>
          </a:xfrm>
          <a:noFill/>
        </p:spPr>
      </p:pic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1116013" y="188913"/>
            <a:ext cx="4895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 b="1"/>
              <a:t>Поступак узорковања</a:t>
            </a:r>
            <a:endParaRPr lang="en-US" sz="2800" b="1"/>
          </a:p>
        </p:txBody>
      </p:sp>
    </p:spTree>
  </p:cSld>
  <p:clrMapOvr>
    <a:masterClrMapping/>
  </p:clrMapOvr>
  <p:transition advTm="55874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42888"/>
            <a:ext cx="9144000" cy="6858000"/>
          </a:xfrm>
        </p:spPr>
        <p:txBody>
          <a:bodyPr>
            <a:normAutofit/>
          </a:bodyPr>
          <a:lstStyle/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400" b="1" smtClean="0">
              <a:solidFill>
                <a:schemeClr val="hlink"/>
              </a:solidFill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800" b="1" smtClean="0">
                <a:solidFill>
                  <a:schemeClr val="hlink"/>
                </a:solidFill>
                <a:latin typeface="Arial" charset="0"/>
              </a:rPr>
              <a:t>           </a:t>
            </a:r>
            <a:r>
              <a:rPr lang="sr-Cyrl-CS" sz="2800" b="1" smtClean="0">
                <a:latin typeface="Arial" charset="0"/>
              </a:rPr>
              <a:t>ХЕМИЈСКИ ПРЕГЛЕД: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800" b="1" smtClean="0"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</a:rPr>
              <a:t> 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Узорковање се врши у хемијски чисту боцу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После узорковања сваку боцу треба прописно обележити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u="sng" smtClean="0">
                <a:latin typeface="Arial" charset="0"/>
              </a:rPr>
              <a:t>Одређују се</a:t>
            </a:r>
            <a:r>
              <a:rPr lang="sr-Cyrl-CS" sz="2400" b="1" smtClean="0">
                <a:latin typeface="Arial" charset="0"/>
              </a:rPr>
              <a:t>: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sz="2400" b="1" smtClean="0">
                <a:latin typeface="Arial" charset="0"/>
              </a:rPr>
              <a:t>pH</a:t>
            </a:r>
            <a:r>
              <a:rPr lang="sr-Cyrl-CS" sz="2400" b="1" smtClean="0">
                <a:latin typeface="Arial" charset="0"/>
              </a:rPr>
              <a:t> вредности 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за водоводску воду 6,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8 - 8,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5</a:t>
            </a:r>
            <a:r>
              <a:rPr lang="sr-Latn-CS" sz="2400" b="1" smtClean="0">
                <a:latin typeface="Arial" charset="0"/>
              </a:rPr>
              <a:t>;</a:t>
            </a:r>
            <a:r>
              <a:rPr lang="sr-Cyrl-CS" sz="2400" b="1" smtClean="0">
                <a:latin typeface="Arial" charset="0"/>
              </a:rPr>
              <a:t> 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за остале објекте 6,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5- 9,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0.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Амонијак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Нитрити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Нитрати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Хлориди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Органске материје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Гвожђе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Тврдоћа воде</a:t>
            </a:r>
            <a:endParaRPr lang="en-US" sz="2400" b="1" smtClean="0"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42941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sr-Cyrl-CS" sz="3200" b="1" smtClean="0">
                <a:latin typeface="Arial" charset="0"/>
              </a:rPr>
              <a:t>Физички преглед воде за пиће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09600"/>
            <a:ext cx="9144000" cy="6248400"/>
          </a:xfrm>
        </p:spPr>
        <p:txBody>
          <a:bodyPr/>
          <a:lstStyle/>
          <a:p>
            <a:r>
              <a:rPr lang="sr-Cyrl-CS" sz="2400" b="1" u="sng" smtClean="0">
                <a:latin typeface="Arial" charset="0"/>
              </a:rPr>
              <a:t>Температура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константна са варијацијама до 4 С</a:t>
            </a:r>
            <a:r>
              <a:rPr lang="sr-Cyrl-CS" sz="2400" b="1" baseline="30000" smtClean="0">
                <a:latin typeface="Arial" charset="0"/>
              </a:rPr>
              <a:t>0</a:t>
            </a:r>
            <a:r>
              <a:rPr lang="sr-Cyrl-CS" sz="2400" b="1" smtClean="0">
                <a:latin typeface="Arial" charset="0"/>
              </a:rPr>
              <a:t> у току године.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Пожељна температура за пиће креће се од 8 до 12 С</a:t>
            </a:r>
            <a:r>
              <a:rPr lang="sr-Cyrl-CS" sz="2400" b="1" baseline="30000" smtClean="0">
                <a:latin typeface="Arial" charset="0"/>
              </a:rPr>
              <a:t>0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u="sng" smtClean="0">
                <a:latin typeface="Arial" charset="0"/>
              </a:rPr>
              <a:t>Мирис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органолептички у топлој и хладној води</a:t>
            </a:r>
            <a:r>
              <a:rPr lang="en-US" sz="2400" b="1" smtClean="0">
                <a:latin typeface="Arial" charset="0"/>
              </a:rPr>
              <a:t>.</a:t>
            </a:r>
            <a:r>
              <a:rPr lang="sr-Cyrl-CS" sz="2400" b="1" smtClean="0">
                <a:latin typeface="Arial" charset="0"/>
              </a:rPr>
              <a:t> Исправна вода је без мириса</a:t>
            </a:r>
          </a:p>
          <a:p>
            <a:r>
              <a:rPr lang="sr-Cyrl-CS" sz="2400" b="1" u="sng" smtClean="0">
                <a:latin typeface="Arial" charset="0"/>
              </a:rPr>
              <a:t>Укус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испитује се органолептички, али само ако је искључено бактериолошко загађење.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Исправна вода за пиће је без укуса, питка и освежавајућа</a:t>
            </a:r>
          </a:p>
          <a:p>
            <a:r>
              <a:rPr lang="sr-Cyrl-CS" sz="2400" b="1" u="sng" smtClean="0">
                <a:latin typeface="Arial" charset="0"/>
              </a:rPr>
              <a:t>Мутноћа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Квалитетна вода за пиће мора бити бистра. </a:t>
            </a:r>
            <a:r>
              <a:rPr lang="en-US" sz="2400" b="1" smtClean="0">
                <a:latin typeface="Arial" charset="0"/>
              </a:rPr>
              <a:t>                                    </a:t>
            </a:r>
            <a:r>
              <a:rPr lang="sr-Cyrl-CS" sz="2400" b="1" smtClean="0">
                <a:latin typeface="Arial" charset="0"/>
              </a:rPr>
              <a:t>За пречишћене воде дозвољена је мутноћа до 5</a:t>
            </a:r>
            <a:r>
              <a:rPr lang="en-US" sz="2400" b="1" smtClean="0">
                <a:latin typeface="Arial" charset="0"/>
              </a:rPr>
              <a:t>mg</a:t>
            </a:r>
            <a:r>
              <a:rPr lang="sr-Cyrl-CS" sz="2400" b="1" smtClean="0">
                <a:latin typeface="Arial" charset="0"/>
              </a:rPr>
              <a:t> силикатне земље на 1</a:t>
            </a:r>
            <a:r>
              <a:rPr lang="en-US" sz="2400" b="1" smtClean="0">
                <a:latin typeface="Arial" charset="0"/>
              </a:rPr>
              <a:t>l</a:t>
            </a:r>
            <a:r>
              <a:rPr lang="sr-Cyrl-CS" sz="2400" b="1" smtClean="0">
                <a:latin typeface="Arial" charset="0"/>
              </a:rPr>
              <a:t> дестилисане воде, а за непречишћене воде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 10 </a:t>
            </a:r>
            <a:r>
              <a:rPr lang="en-US" sz="2400" b="1" smtClean="0">
                <a:latin typeface="Arial" charset="0"/>
              </a:rPr>
              <a:t>mg</a:t>
            </a:r>
            <a:r>
              <a:rPr lang="sr-Cyrl-CS" sz="2400" b="1" smtClean="0">
                <a:latin typeface="Arial" charset="0"/>
              </a:rPr>
              <a:t>/</a:t>
            </a:r>
            <a:r>
              <a:rPr lang="en-US" sz="2400" b="1" smtClean="0">
                <a:latin typeface="Arial" charset="0"/>
              </a:rPr>
              <a:t> l</a:t>
            </a:r>
            <a:r>
              <a:rPr lang="sr-Cyrl-CS" sz="2400" b="1" smtClean="0">
                <a:latin typeface="Arial" charset="0"/>
              </a:rPr>
              <a:t>.</a:t>
            </a:r>
          </a:p>
          <a:p>
            <a:r>
              <a:rPr lang="sr-Cyrl-CS" sz="2400" b="1" u="sng" smtClean="0">
                <a:latin typeface="Arial" charset="0"/>
              </a:rPr>
              <a:t>Боја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Без боје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9164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sr-Cyrl-CS" sz="3600" b="1" smtClean="0">
                <a:latin typeface="Times New Roman" pitchFamily="18" charset="0"/>
              </a:rPr>
              <a:t>Микробилошки преглед воде</a:t>
            </a:r>
            <a:r>
              <a:rPr lang="sr-Cyrl-CS" sz="2500" b="1" smtClean="0">
                <a:latin typeface="Times New Roman" pitchFamily="18" charset="0"/>
              </a:rPr>
              <a:t/>
            </a:r>
            <a:br>
              <a:rPr lang="sr-Cyrl-CS" sz="2500" b="1" smtClean="0">
                <a:latin typeface="Times New Roman" pitchFamily="18" charset="0"/>
              </a:rPr>
            </a:br>
            <a:endParaRPr lang="en-US" sz="2500" b="1" smtClean="0">
              <a:latin typeface="Times New Roman" pitchFamily="18" charset="0"/>
            </a:endParaRPr>
          </a:p>
        </p:txBody>
      </p:sp>
      <p:sp>
        <p:nvSpPr>
          <p:cNvPr id="33689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</a:rPr>
              <a:t>Бактериолошки преглед воде за пиће-</a:t>
            </a:r>
            <a:br>
              <a:rPr lang="sr-Cyrl-CS" sz="2400" b="1" smtClean="0">
                <a:latin typeface="Arial" charset="0"/>
              </a:rPr>
            </a:br>
            <a:r>
              <a:rPr lang="sr-Cyrl-CS" sz="2400" b="1" smtClean="0">
                <a:latin typeface="Arial" charset="0"/>
              </a:rPr>
              <a:t>-лабораторијско испитивање</a:t>
            </a:r>
          </a:p>
          <a:p>
            <a:pPr>
              <a:buFont typeface="Wingdings" pitchFamily="2" charset="2"/>
              <a:buNone/>
            </a:pPr>
            <a:r>
              <a:rPr lang="sr-Cyrl-CS" sz="2400" b="1" u="sng" smtClean="0">
                <a:latin typeface="Arial" charset="0"/>
              </a:rPr>
              <a:t>ЦИЉ: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smtClean="0">
                <a:latin typeface="Arial" charset="0"/>
              </a:rPr>
              <a:t>Утврдити загађење фекалног порекла</a:t>
            </a:r>
          </a:p>
          <a:p>
            <a:r>
              <a:rPr lang="sr-Cyrl-CS" sz="2400" b="1" smtClean="0">
                <a:latin typeface="Arial" charset="0"/>
              </a:rPr>
              <a:t>Утврдити стање заштите водоносног слоја</a:t>
            </a:r>
          </a:p>
          <a:p>
            <a:r>
              <a:rPr lang="sr-Cyrl-CS" sz="2400" b="1" smtClean="0">
                <a:latin typeface="Arial" charset="0"/>
              </a:rPr>
              <a:t>Утврдити ефикасност процеса пречишћавања воде</a:t>
            </a:r>
            <a:endParaRPr lang="sr-Cyrl-CS" sz="2400" b="1" u="sng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Cyrl-CS" sz="2400" b="1" u="sng" smtClean="0">
                <a:latin typeface="Arial" charset="0"/>
              </a:rPr>
              <a:t>Задати циљеви се постижу утврђивањем: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smtClean="0">
                <a:latin typeface="Arial" charset="0"/>
              </a:rPr>
              <a:t>бактерија индикатора фекалног загађења</a:t>
            </a:r>
          </a:p>
          <a:p>
            <a:r>
              <a:rPr lang="sr-Cyrl-CS" sz="2400" b="1" smtClean="0">
                <a:latin typeface="Arial" charset="0"/>
              </a:rPr>
              <a:t>укупног броја свих живих бактерија</a:t>
            </a:r>
            <a:r>
              <a:rPr lang="sr-Cyrl-CS" smtClean="0"/>
              <a:t> </a:t>
            </a: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495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836613"/>
          </a:xfrm>
        </p:spPr>
        <p:txBody>
          <a:bodyPr>
            <a:normAutofit fontScale="90000"/>
          </a:bodyPr>
          <a:lstStyle/>
          <a:p>
            <a:r>
              <a:rPr lang="sr-Cyrl-CS" sz="2800" b="1" smtClean="0">
                <a:latin typeface="Arial" charset="0"/>
              </a:rPr>
              <a:t>КВАНТИТАТИВНО ОДРЕЂИВАЊЕ БАКТЕРИЈА ИНДИКАТОРА ФЕКАЛНОГ ЗАГАЂЕЊА</a:t>
            </a:r>
            <a:endParaRPr lang="en-US" sz="2800" b="1" smtClean="0">
              <a:latin typeface="Arial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981075"/>
            <a:ext cx="9144000" cy="58769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Назив „ФЕКАЛНИ ИНДИКАТОРИ“ добиле су бактерије присутне и интенстиналном тракту људи и животиња.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У </a:t>
            </a:r>
            <a:r>
              <a:rPr lang="sr-Cyrl-CS" sz="2400" b="1" u="sng" smtClean="0">
                <a:latin typeface="Arial" charset="0"/>
              </a:rPr>
              <a:t>индикаторе фекалног загађења</a:t>
            </a:r>
            <a:r>
              <a:rPr lang="sr-Cyrl-CS" sz="2400" b="1" smtClean="0">
                <a:latin typeface="Arial" charset="0"/>
              </a:rPr>
              <a:t> спадају: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i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i="1" smtClean="0">
                <a:latin typeface="Arial" charset="0"/>
              </a:rPr>
              <a:t>Е</a:t>
            </a:r>
            <a:r>
              <a:rPr lang="sr-Latn-CS" sz="2400" b="1" i="1" smtClean="0">
                <a:latin typeface="Arial" charset="0"/>
              </a:rPr>
              <a:t>scherichia coli, </a:t>
            </a:r>
            <a:endParaRPr lang="sr-Cyrl-CS" sz="2400" b="1" i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i="1" smtClean="0">
                <a:latin typeface="Arial" charset="0"/>
                <a:cs typeface="Times New Roman" pitchFamily="18" charset="0"/>
              </a:rPr>
              <a:t>→</a:t>
            </a:r>
            <a:r>
              <a:rPr lang="sr-Cyrl-CS" sz="2400" b="1" i="1" smtClean="0">
                <a:latin typeface="Arial" charset="0"/>
                <a:cs typeface="Times New Roman" pitchFamily="18" charset="0"/>
              </a:rPr>
              <a:t> </a:t>
            </a:r>
            <a:r>
              <a:rPr lang="sr-Latn-CS" sz="2400" b="1" i="1" smtClean="0">
                <a:latin typeface="Arial" charset="0"/>
              </a:rPr>
              <a:t>Streptococcus faecalis</a:t>
            </a:r>
            <a:r>
              <a:rPr lang="sr-Cyrl-CS" sz="2400" b="1" smtClean="0">
                <a:latin typeface="Arial" charset="0"/>
              </a:rPr>
              <a:t> (</a:t>
            </a:r>
            <a:r>
              <a:rPr lang="sr-Latn-CS" sz="2400" b="1" i="1" smtClean="0">
                <a:latin typeface="Arial" charset="0"/>
              </a:rPr>
              <a:t>Enterococcus</a:t>
            </a:r>
            <a:r>
              <a:rPr lang="sr-Cyrl-CS" sz="2400" b="1" smtClean="0">
                <a:latin typeface="Arial" charset="0"/>
              </a:rPr>
              <a:t>) 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представници рода </a:t>
            </a:r>
            <a:r>
              <a:rPr lang="sr-Latn-CS" sz="2400" b="1" i="1" smtClean="0">
                <a:latin typeface="Arial" charset="0"/>
              </a:rPr>
              <a:t>Proteus</a:t>
            </a:r>
            <a:r>
              <a:rPr lang="sr-Latn-CS" sz="2400" b="1" smtClean="0">
                <a:latin typeface="Arial" charset="0"/>
              </a:rPr>
              <a:t>-a</a:t>
            </a:r>
            <a:r>
              <a:rPr lang="sr-Cyrl-CS" sz="2400" b="1" smtClean="0"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Као </a:t>
            </a:r>
            <a:r>
              <a:rPr lang="sr-Cyrl-CS" sz="2400" b="1" u="sng" smtClean="0">
                <a:latin typeface="Arial" charset="0"/>
              </a:rPr>
              <a:t>условни индикатори фекалног загађења</a:t>
            </a:r>
            <a:r>
              <a:rPr lang="sr-Cyrl-CS" sz="2400" b="1" smtClean="0">
                <a:latin typeface="Arial" charset="0"/>
              </a:rPr>
              <a:t> сматрају се: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друге колиформне бактерије,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  <a:cs typeface="Times New Roman" pitchFamily="18" charset="0"/>
              </a:rPr>
              <a:t>→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Latn-CS" sz="2400" b="1" i="1" smtClean="0">
                <a:latin typeface="Arial" charset="0"/>
              </a:rPr>
              <a:t>Clostridium perfringens</a:t>
            </a:r>
            <a:r>
              <a:rPr lang="sr-Cyrl-CS" sz="2400" b="1" smtClean="0">
                <a:latin typeface="Arial" charset="0"/>
              </a:rPr>
              <a:t> 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неспецифични </a:t>
            </a:r>
            <a:r>
              <a:rPr lang="sr-Latn-CS" sz="2400" b="1" i="1" smtClean="0">
                <a:latin typeface="Arial" charset="0"/>
              </a:rPr>
              <a:t>Bakteriofag</a:t>
            </a:r>
            <a:r>
              <a:rPr lang="sr-Cyrl-CS" sz="2400" b="1" i="1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Tm="29176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2393950"/>
          </a:xfrm>
        </p:spPr>
        <p:txBody>
          <a:bodyPr>
            <a:normAutofit/>
          </a:bodyPr>
          <a:lstStyle/>
          <a:p>
            <a:r>
              <a:rPr lang="sr-Cyrl-CS" sz="2800" b="1" u="sng" smtClean="0">
                <a:solidFill>
                  <a:srgbClr val="000000"/>
                </a:solidFill>
                <a:latin typeface="Arial" charset="0"/>
              </a:rPr>
              <a:t>КВАНТИТАТИВНО ОДРЕЂИВАЊЕ НАЈВЕРОВАТНИЈЕГ БРОЈА КОЛИФОРМНИХ БАКТЕРИЈА У 100</a:t>
            </a:r>
            <a:r>
              <a:rPr lang="en-US" sz="2800" b="1" u="sng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sr-Cyrl-CS" sz="2800" b="1" u="sng" smtClean="0">
                <a:solidFill>
                  <a:srgbClr val="000000"/>
                </a:solidFill>
                <a:latin typeface="Arial" charset="0"/>
              </a:rPr>
              <a:t>мл ВОДЕ</a:t>
            </a:r>
            <a:r>
              <a:rPr lang="sr-Cyrl-CS" sz="2800" b="1" smtClean="0">
                <a:solidFill>
                  <a:schemeClr val="folHlink"/>
                </a:solidFill>
                <a:latin typeface="Arial" charset="0"/>
              </a:rPr>
              <a:t/>
            </a:r>
            <a:br>
              <a:rPr lang="sr-Cyrl-CS" sz="2800" b="1" smtClean="0">
                <a:solidFill>
                  <a:schemeClr val="folHlink"/>
                </a:solidFill>
                <a:latin typeface="Arial" charset="0"/>
              </a:rPr>
            </a:br>
            <a:endParaRPr lang="en-US" sz="2800" b="1" smtClean="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357438"/>
            <a:ext cx="9144000" cy="4500562"/>
          </a:xfrm>
        </p:spPr>
        <p:txBody>
          <a:bodyPr>
            <a:normAutofit/>
          </a:bodyPr>
          <a:lstStyle/>
          <a:p>
            <a:pPr marL="547688" indent="-411163" algn="ctr"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u="sng" smtClean="0">
                <a:solidFill>
                  <a:srgbClr val="000000"/>
                </a:solidFill>
                <a:latin typeface="Arial" charset="0"/>
              </a:rPr>
              <a:t>Три фазе:</a:t>
            </a: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1.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Претходни оглед 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  </a:t>
            </a: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2. Потврдни оглед 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  </a:t>
            </a: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3. Завршни оглед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Char char=""/>
            </a:pPr>
            <a:endParaRPr lang="en-US" sz="2400" smtClean="0">
              <a:latin typeface="Arial" charset="0"/>
            </a:endParaRPr>
          </a:p>
        </p:txBody>
      </p:sp>
    </p:spTree>
  </p:cSld>
  <p:clrMapOvr>
    <a:masterClrMapping/>
  </p:clrMapOvr>
  <p:transition advTm="14274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en-US" sz="3200" b="1" u="sng" smtClean="0">
                <a:latin typeface="Arial" charset="0"/>
              </a:rPr>
              <a:t>1. </a:t>
            </a:r>
            <a:r>
              <a:rPr lang="sr-Cyrl-CS" sz="3200" b="1" u="sng" smtClean="0">
                <a:latin typeface="Arial" charset="0"/>
              </a:rPr>
              <a:t>ПРЕТХОДНИ ОГЛЕД:</a:t>
            </a:r>
            <a:endParaRPr lang="en-US" sz="3200" b="1" u="sng" smtClean="0">
              <a:latin typeface="Arial" charset="0"/>
            </a:endParaRPr>
          </a:p>
        </p:txBody>
      </p:sp>
      <p:sp>
        <p:nvSpPr>
          <p:cNvPr id="33997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620713"/>
            <a:ext cx="4859338" cy="6237287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400" b="1" u="sng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</a:rPr>
              <a:t>	</a:t>
            </a:r>
            <a:r>
              <a:rPr lang="sr-Latn-CS" sz="2400" smtClean="0">
                <a:latin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Показује присуство или одсуство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>колиформних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 бактерија у води.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  <a:cs typeface="Times New Roman" pitchFamily="18" charset="0"/>
              </a:rPr>
              <a:t>	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Засејавање се врши на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течној хранљивој подлози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пептонска вода, лактоза и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  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андраде-ов индикатор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(обезбојен фуксин).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                                                  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У епрувету са таквом хранљивом подлогом ставља се и стаклена дурхам-ова цевчица која служи за прикупљање гаса.</a:t>
            </a:r>
            <a:endParaRPr lang="en-US" sz="2400" b="1" smtClean="0">
              <a:latin typeface="Arial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       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После засејавања вода се стави у термостат на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37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°C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, </a:t>
            </a:r>
          </a:p>
          <a:p>
            <a:pPr marL="609600" indent="-609600">
              <a:lnSpc>
                <a:spcPct val="80000"/>
              </a:lnSpc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       24-48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h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.</a:t>
            </a:r>
            <a:endParaRPr lang="sr-Cyrl-CS" sz="2400" b="1" u="sng" smtClean="0">
              <a:latin typeface="Arial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en-US" sz="2400" b="1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339972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4651375" y="1600200"/>
            <a:ext cx="4035425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sr-Latn-CS" sz="2400" smtClean="0"/>
          </a:p>
        </p:txBody>
      </p:sp>
      <p:pic>
        <p:nvPicPr>
          <p:cNvPr id="339973" name="Picture 4" descr="Ne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341438"/>
            <a:ext cx="3214687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7" name="Line 7"/>
          <p:cNvSpPr>
            <a:spLocks noChangeShapeType="1"/>
          </p:cNvSpPr>
          <p:nvPr/>
        </p:nvSpPr>
        <p:spPr bwMode="auto">
          <a:xfrm flipV="1">
            <a:off x="4071938" y="5143500"/>
            <a:ext cx="1285875" cy="5715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 flipV="1">
            <a:off x="4357688" y="4000500"/>
            <a:ext cx="928687" cy="714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39976" name="Picture 4" descr="Nema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0"/>
            <a:ext cx="1285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522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0"/>
            <a:ext cx="5076825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 u="sng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sz="3600" b="1" smtClean="0"/>
              <a:t>Тумачење резултата састоји се у утврђивању: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sr-Cyrl-CS" sz="36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1.</a:t>
            </a:r>
            <a:r>
              <a:rPr lang="sr-Cyrl-CS" sz="2800" smtClean="0"/>
              <a:t> </a:t>
            </a:r>
            <a:r>
              <a:rPr lang="sr-Cyrl-CS" sz="2800" b="1" smtClean="0"/>
              <a:t>Промене боје у подлози,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2. Замућењу подлоге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3. Стварању гаса.</a:t>
            </a:r>
          </a:p>
          <a:p>
            <a:pPr>
              <a:lnSpc>
                <a:spcPct val="90000"/>
              </a:lnSpc>
            </a:pPr>
            <a:endParaRPr lang="sr-Latn-CS" sz="2800" b="1" smtClean="0">
              <a:latin typeface="Times New Roman" pitchFamily="18" charset="0"/>
            </a:endParaRPr>
          </a:p>
        </p:txBody>
      </p:sp>
      <p:pic>
        <p:nvPicPr>
          <p:cNvPr id="340995" name="Picture 9" descr="Acidiral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0" y="1600200"/>
            <a:ext cx="2730500" cy="4525963"/>
          </a:xfrm>
          <a:noFill/>
        </p:spPr>
      </p:pic>
    </p:spTree>
  </p:cSld>
  <p:clrMapOvr>
    <a:masterClrMapping/>
  </p:clrMapOvr>
  <p:transition advTm="2472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" y="2589213"/>
            <a:ext cx="83058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400" b="1"/>
              <a:t>У води је могућ живот, развој, размножавање и опстанак различитих биолошких чинилаца који могу да утичу на здравље</a:t>
            </a:r>
          </a:p>
          <a:p>
            <a:pPr algn="just">
              <a:buFont typeface="Wingdings" pitchFamily="2" charset="2"/>
              <a:buChar char="ü"/>
            </a:pPr>
            <a:endParaRPr lang="en-US" sz="2400" b="1"/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Водом се могу пренети бактерије, вируси и паразити.</a:t>
            </a:r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ransition advTm="11744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838200"/>
            <a:ext cx="4857750" cy="6019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>
                <a:solidFill>
                  <a:schemeClr val="folHlink"/>
                </a:solidFill>
              </a:rPr>
              <a:t> </a:t>
            </a:r>
            <a:r>
              <a:rPr lang="sr-Cyrl-CS" b="1" smtClean="0"/>
              <a:t>А) </a:t>
            </a:r>
            <a:r>
              <a:rPr lang="sr-Cyrl-CS" b="1" u="sng" smtClean="0"/>
              <a:t>Позитиван</a:t>
            </a:r>
            <a:r>
              <a:rPr lang="sr-Cyrl-CS" sz="2400" b="1" u="sng" smtClean="0"/>
              <a:t>:</a:t>
            </a:r>
            <a:r>
              <a:rPr lang="sr-Cyrl-CS" sz="2400" b="1" smtClean="0"/>
              <a:t>                         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/>
              <a:t>      Подлога је постала црвена,</a:t>
            </a:r>
            <a:r>
              <a:rPr lang="sr-Latn-CS" sz="2400" b="1" smtClean="0"/>
              <a:t> </a:t>
            </a:r>
            <a:r>
              <a:rPr lang="sr-Cyrl-CS" sz="2400" b="1" smtClean="0"/>
              <a:t>замућена, накупљен је гас у Дурхамовим цевчицама                     (1/10 запремине цевчице). </a:t>
            </a:r>
            <a:endParaRPr lang="sr-Latn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/>
              <a:t>    </a:t>
            </a:r>
            <a:r>
              <a:rPr lang="en-US" sz="2400" b="1" smtClean="0"/>
              <a:t> </a:t>
            </a:r>
            <a:r>
              <a:rPr lang="sr-Cyrl-CS" sz="2400" b="1" smtClean="0"/>
              <a:t>Услед присуства колиформних бактерија долази до разлагања лактозе и стварања млечне киселине, при чему</a:t>
            </a:r>
            <a:r>
              <a:rPr lang="sr-Latn-CS" sz="2400" b="1" smtClean="0"/>
              <a:t> </a:t>
            </a:r>
            <a:r>
              <a:rPr lang="sr-Cyrl-CS" sz="2400" b="1" smtClean="0"/>
              <a:t>Андраде индикатор мења боју. </a:t>
            </a:r>
            <a:endParaRPr lang="sr-Latn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    </a:t>
            </a:r>
            <a:r>
              <a:rPr lang="sr-Cyrl-CS" sz="2400" b="1" smtClean="0"/>
              <a:t> Даљим разлагањем млечне киселине долази до стварања гаса </a:t>
            </a:r>
            <a:r>
              <a:rPr lang="en-US" sz="2400" b="1" smtClean="0">
                <a:latin typeface="Times New Roman" pitchFamily="18" charset="0"/>
              </a:rPr>
              <a:t>C</a:t>
            </a:r>
            <a:r>
              <a:rPr lang="sr-Cyrl-CS" sz="2400" b="1" smtClean="0"/>
              <a:t>О</a:t>
            </a:r>
            <a:r>
              <a:rPr lang="sr-Cyrl-CS" sz="2400" b="1" baseline="-25000" smtClean="0"/>
              <a:t>2</a:t>
            </a:r>
            <a:r>
              <a:rPr lang="sr-Cyrl-CS" sz="2400" b="1" smtClean="0"/>
              <a:t> у Дурхам-овој цевчици.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000" b="1" smtClean="0"/>
          </a:p>
        </p:txBody>
      </p:sp>
      <p:pic>
        <p:nvPicPr>
          <p:cNvPr id="343043" name="Picture 6" descr="Nema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0"/>
            <a:ext cx="2071687" cy="6858000"/>
          </a:xfrm>
          <a:noFill/>
        </p:spPr>
      </p:pic>
      <p:pic>
        <p:nvPicPr>
          <p:cNvPr id="343044" name="Picture 7" descr="Acidirala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029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>
            <a:normAutofit/>
          </a:bodyPr>
          <a:lstStyle/>
          <a:p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Б) </a:t>
            </a:r>
            <a:r>
              <a:rPr lang="sr-Cyrl-CS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СУМЊИВ или НЕОДРЕЂЕН</a:t>
            </a:r>
            <a:endParaRPr lang="en-US" sz="2800" b="1" u="sng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44067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0" y="1081088"/>
            <a:ext cx="5943600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	После 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инкубације </a:t>
            </a:r>
          </a:p>
          <a:p>
            <a:pP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    (</a:t>
            </a:r>
            <a:r>
              <a:rPr lang="sr-Cyrl-CS" sz="2400" b="1" u="sng" smtClean="0">
                <a:latin typeface="Arial" charset="0"/>
              </a:rPr>
              <a:t>делимично пром</a:t>
            </a:r>
            <a:r>
              <a:rPr lang="en-US" sz="2400" b="1" u="sng" smtClean="0">
                <a:latin typeface="Arial" charset="0"/>
              </a:rPr>
              <a:t>е</a:t>
            </a:r>
            <a:r>
              <a:rPr lang="sr-Cyrl-CS" sz="2400" b="1" u="sng" smtClean="0">
                <a:latin typeface="Arial" charset="0"/>
              </a:rPr>
              <a:t>на боје, делимично стварање гаса</a:t>
            </a:r>
            <a:r>
              <a:rPr lang="sr-Cyrl-CS" sz="2400" b="1" smtClean="0">
                <a:latin typeface="Arial" charset="0"/>
              </a:rPr>
              <a:t>).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</a:t>
            </a:r>
            <a:r>
              <a:rPr lang="sr-Cyrl-CS" sz="2400" b="1" smtClean="0">
                <a:latin typeface="Arial" charset="0"/>
              </a:rPr>
              <a:t>Тада са инкубација продужава за још 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(да би се могућила биохемијска активност оних бактерија које спорије разлажу лактозу).</a:t>
            </a:r>
          </a:p>
          <a:p>
            <a:endParaRPr lang="en-US" sz="2400" b="1" smtClean="0">
              <a:latin typeface="Arial" charset="0"/>
            </a:endParaRPr>
          </a:p>
        </p:txBody>
      </p:sp>
      <p:pic>
        <p:nvPicPr>
          <p:cNvPr id="344068" name="Picture 7" descr="Nema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16663" y="1447800"/>
            <a:ext cx="2827337" cy="4525963"/>
          </a:xfrm>
          <a:noFill/>
        </p:spPr>
      </p:pic>
    </p:spTree>
  </p:cSld>
  <p:clrMapOvr>
    <a:masterClrMapping/>
  </p:clrMapOvr>
  <p:transition advTm="17545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>
            <a:normAutofit/>
          </a:bodyPr>
          <a:lstStyle/>
          <a:p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Ц) </a:t>
            </a:r>
            <a:r>
              <a:rPr lang="sr-Cyrl-CS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НЕГАТИВАН</a:t>
            </a:r>
            <a:r>
              <a:rPr lang="sr-Cyrl-CS" sz="2800" b="1" smtClean="0">
                <a:latin typeface="Arial" charset="0"/>
              </a:rPr>
              <a:t>: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92150"/>
            <a:ext cx="9144000" cy="6165850"/>
          </a:xfrm>
        </p:spPr>
        <p:txBody>
          <a:bodyPr>
            <a:normAutofit/>
          </a:bodyPr>
          <a:lstStyle/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	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sr-Latn-CS" sz="2400" b="1" smtClean="0">
                <a:latin typeface="Times New Roman" pitchFamily="18" charset="0"/>
              </a:rPr>
              <a:t>    </a:t>
            </a:r>
            <a:r>
              <a:rPr lang="en-US" sz="2400" b="1" smtClean="0">
                <a:latin typeface="Times New Roman" pitchFamily="18" charset="0"/>
              </a:rPr>
              <a:t>-</a:t>
            </a:r>
            <a:r>
              <a:rPr lang="sr-Latn-CS" sz="2400" b="1" smtClean="0">
                <a:latin typeface="Times New Roman" pitchFamily="18" charset="0"/>
              </a:rPr>
              <a:t>Н</a:t>
            </a:r>
            <a:r>
              <a:rPr lang="sr-Cyrl-CS" sz="2400" b="1" smtClean="0">
                <a:latin typeface="Times New Roman" pitchFamily="18" charset="0"/>
              </a:rPr>
              <a:t>и после 48 </a:t>
            </a:r>
            <a:r>
              <a:rPr lang="en-US" sz="2400" b="1" smtClean="0">
                <a:latin typeface="Times New Roman" pitchFamily="18" charset="0"/>
              </a:rPr>
              <a:t>h</a:t>
            </a:r>
            <a:r>
              <a:rPr lang="sr-Cyrl-CS" sz="2400" b="1" smtClean="0">
                <a:latin typeface="Times New Roman" pitchFamily="18" charset="0"/>
              </a:rPr>
              <a:t> инкубације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није дошло до промене боје и стварања гаса.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-О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вако добијени резултат искључује присуство колиформних бактерија, али не и других индикатора фекалног загађења као што је случај са протеусом.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 -Д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а би се искључиле могућности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лажно позитивних и лажно негативних реакција раде се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потврдни и завршни оглед.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Char char=""/>
            </a:pPr>
            <a:endParaRPr lang="sr-Latn-CS" sz="2400" b="1" u="sng" smtClean="0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5682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457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sr-Latn-CS" sz="4000" smtClean="0"/>
          </a:p>
        </p:txBody>
      </p:sp>
      <p:sp>
        <p:nvSpPr>
          <p:cNvPr id="3461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0"/>
            <a:ext cx="5724525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u="sng" smtClean="0">
                <a:latin typeface="Arial" charset="0"/>
              </a:rPr>
              <a:t>2.</a:t>
            </a:r>
            <a:r>
              <a:rPr lang="sr-Cyrl-CS" sz="2800" b="1" smtClean="0">
                <a:latin typeface="Arial" charset="0"/>
              </a:rPr>
              <a:t> </a:t>
            </a:r>
            <a:r>
              <a:rPr lang="sr-Cyrl-CS" sz="2800" b="1" u="sng" smtClean="0">
                <a:latin typeface="Arial" charset="0"/>
              </a:rPr>
              <a:t>ПОТВРДНИ ОГЛЕД</a:t>
            </a:r>
            <a:r>
              <a:rPr lang="sr-Cyrl-CS" sz="2800" b="1" smtClean="0">
                <a:latin typeface="Arial" charset="0"/>
              </a:rPr>
              <a:t>:                                    </a:t>
            </a:r>
            <a:endParaRPr lang="sr-Latn-CS" sz="2800" b="1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 b="1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 </a:t>
            </a:r>
            <a:r>
              <a:rPr lang="sr-Latn-CS" sz="2400" b="1" smtClean="0">
                <a:latin typeface="Arial" charset="0"/>
              </a:rPr>
              <a:t>   П</a:t>
            </a:r>
            <a:r>
              <a:rPr lang="sr-Cyrl-CS" sz="2400" b="1" smtClean="0">
                <a:latin typeface="Arial" charset="0"/>
              </a:rPr>
              <a:t>ресејавање позитивних и сумњивих вода из претходног огледа, на ендо крвни агар, ради квалитативног одређивања колиформних бактерија.</a:t>
            </a:r>
            <a:r>
              <a:rPr lang="sr-Cyrl-CS" sz="2400" b="1" smtClean="0"/>
              <a:t> </a:t>
            </a:r>
            <a:endParaRPr lang="sr-Latn-C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Засејане подлоге се инкубирају                             </a:t>
            </a:r>
            <a:r>
              <a:rPr lang="sr-Latn-CS" sz="2400" b="1" smtClean="0">
                <a:latin typeface="Arial" charset="0"/>
              </a:rPr>
              <a:t>                  </a:t>
            </a:r>
            <a:r>
              <a:rPr lang="sr-Cyrl-CS" sz="2400" b="1" smtClean="0">
                <a:latin typeface="Arial" charset="0"/>
              </a:rPr>
              <a:t>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на 37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C</a:t>
            </a:r>
            <a:r>
              <a:rPr lang="sr-Cyrl-CS" sz="2400" b="1" smtClean="0">
                <a:latin typeface="Arial" charset="0"/>
              </a:rPr>
              <a:t>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Latn-CS" sz="2400" b="1" smtClean="0">
                <a:latin typeface="Arial" charset="0"/>
              </a:rPr>
              <a:t>                                                          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Уколико постоје </a:t>
            </a:r>
            <a:r>
              <a:rPr lang="sr-Latn-CS" sz="2400" b="1" smtClean="0">
                <a:latin typeface="Arial" charset="0"/>
              </a:rPr>
              <a:t>                                                     </a:t>
            </a:r>
            <a:r>
              <a:rPr lang="sr-Cyrl-CS" sz="2400" b="1" u="sng" smtClean="0">
                <a:latin typeface="Arial" charset="0"/>
              </a:rPr>
              <a:t>колиформне бактерије</a:t>
            </a:r>
            <a:r>
              <a:rPr lang="sr-Cyrl-CS" sz="2400" b="1" smtClean="0">
                <a:latin typeface="Arial" charset="0"/>
              </a:rPr>
              <a:t>, </a:t>
            </a:r>
            <a:r>
              <a:rPr lang="sr-Latn-CS" sz="2400" b="1" smtClean="0">
                <a:latin typeface="Arial" charset="0"/>
              </a:rPr>
              <a:t>                                                            </a:t>
            </a:r>
            <a:r>
              <a:rPr lang="sr-Cyrl-CS" sz="2400" b="1" smtClean="0">
                <a:latin typeface="Arial" charset="0"/>
              </a:rPr>
              <a:t>доћи ће до</a:t>
            </a:r>
            <a:r>
              <a:rPr lang="sr-Latn-CS" sz="2400" b="1" smtClean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sr-Cyrl-CS" sz="2400" b="1" u="sng" smtClean="0">
                <a:solidFill>
                  <a:srgbClr val="FF0000"/>
                </a:solidFill>
                <a:latin typeface="Arial" charset="0"/>
              </a:rPr>
              <a:t>стварања црвено </a:t>
            </a:r>
            <a:r>
              <a:rPr lang="sr-Latn-CS" sz="2400" b="1" u="sng" smtClean="0">
                <a:solidFill>
                  <a:srgbClr val="FF0000"/>
                </a:solidFill>
                <a:latin typeface="Arial" charset="0"/>
              </a:rPr>
              <a:t>                                                                </a:t>
            </a:r>
            <a:r>
              <a:rPr lang="sr-Cyrl-CS" sz="2400" b="1" u="sng" smtClean="0">
                <a:solidFill>
                  <a:srgbClr val="FF0000"/>
                </a:solidFill>
                <a:latin typeface="Arial" charset="0"/>
              </a:rPr>
              <a:t>обојених колонија</a:t>
            </a:r>
            <a:r>
              <a:rPr lang="sr-Cyrl-CS" sz="2400" b="1" smtClean="0">
                <a:solidFill>
                  <a:schemeClr val="folHlink"/>
                </a:solidFill>
                <a:latin typeface="Arial" charset="0"/>
              </a:rPr>
              <a:t>. </a:t>
            </a:r>
            <a:r>
              <a:rPr lang="sr-Latn-CS" sz="2400" b="1" smtClean="0">
                <a:solidFill>
                  <a:schemeClr val="folHlink"/>
                </a:solidFill>
                <a:latin typeface="Arial" charset="0"/>
              </a:rPr>
              <a:t>                                                       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У случају </a:t>
            </a:r>
            <a:r>
              <a:rPr lang="en-US" sz="2400" b="1" u="sng" smtClean="0">
                <a:latin typeface="Arial" charset="0"/>
              </a:rPr>
              <a:t>E</a:t>
            </a:r>
            <a:r>
              <a:rPr lang="sr-Cyrl-CS" sz="2400" b="1" u="sng" smtClean="0">
                <a:latin typeface="Arial" charset="0"/>
              </a:rPr>
              <a:t>.</a:t>
            </a:r>
            <a:r>
              <a:rPr lang="en-US" sz="2400" b="1" u="sng" smtClean="0">
                <a:latin typeface="Arial" charset="0"/>
              </a:rPr>
              <a:t>coli</a:t>
            </a:r>
            <a:r>
              <a:rPr lang="sr-Cyrl-CS" sz="2400" b="1" u="sng" smtClean="0">
                <a:latin typeface="Arial" charset="0"/>
              </a:rPr>
              <a:t> колоније </a:t>
            </a:r>
            <a:r>
              <a:rPr lang="sr-Latn-CS" sz="2400" b="1" u="sng" smtClean="0">
                <a:latin typeface="Arial" charset="0"/>
              </a:rPr>
              <a:t>                                                 </a:t>
            </a:r>
            <a:r>
              <a:rPr lang="sr-Cyrl-CS" sz="2400" b="1" u="sng" smtClean="0">
                <a:latin typeface="Arial" charset="0"/>
              </a:rPr>
              <a:t>ће</a:t>
            </a:r>
            <a:r>
              <a:rPr lang="sr-Latn-CS" sz="2400" b="1" u="sng" smtClean="0">
                <a:latin typeface="Arial" charset="0"/>
              </a:rPr>
              <a:t> </a:t>
            </a:r>
            <a:r>
              <a:rPr lang="sr-Cyrl-CS" sz="2400" b="1" u="sng" smtClean="0">
                <a:latin typeface="Arial" charset="0"/>
              </a:rPr>
              <a:t>имати </a:t>
            </a:r>
            <a:r>
              <a:rPr lang="sr-Latn-CS" sz="2400" b="1" u="sng" smtClean="0">
                <a:latin typeface="Arial" charset="0"/>
              </a:rPr>
              <a:t>                                                                     </a:t>
            </a:r>
            <a:r>
              <a:rPr lang="sr-Cyrl-CS" sz="2400" b="1" u="sng" smtClean="0">
                <a:solidFill>
                  <a:srgbClr val="66FF99"/>
                </a:solidFill>
                <a:latin typeface="Arial" charset="0"/>
              </a:rPr>
              <a:t>зеленкасто метални сјај</a:t>
            </a:r>
            <a:r>
              <a:rPr lang="sr-Cyrl-CS" sz="2400" b="1" u="sng" smtClean="0">
                <a:solidFill>
                  <a:schemeClr val="accent2"/>
                </a:solidFill>
                <a:latin typeface="Arial" charset="0"/>
              </a:rPr>
              <a:t>.</a:t>
            </a:r>
            <a:endParaRPr lang="en-US" sz="2400" b="1" u="sng" smtClean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346116" name="Picture 7" descr="odg258-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916113"/>
            <a:ext cx="32035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6117" name="Picture 9" descr="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365625"/>
            <a:ext cx="32035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8736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2603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sr-Latn-CS" sz="4000" smtClean="0"/>
          </a:p>
        </p:txBody>
      </p:sp>
      <p:sp>
        <p:nvSpPr>
          <p:cNvPr id="34713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395288" y="0"/>
            <a:ext cx="8064500" cy="685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800" b="1" smtClean="0">
                <a:latin typeface="Arial" charset="0"/>
              </a:rPr>
              <a:t>	3. </a:t>
            </a:r>
            <a:r>
              <a:rPr lang="sr-Cyrl-CS" sz="2800" b="1" u="sng" smtClean="0">
                <a:latin typeface="Arial" charset="0"/>
              </a:rPr>
              <a:t>ЗАВРШНИ ОГЛЕД</a:t>
            </a:r>
            <a:r>
              <a:rPr lang="sr-Cyrl-CS" sz="2800" b="1" smtClean="0">
                <a:latin typeface="Arial" charset="0"/>
              </a:rPr>
              <a:t>: </a:t>
            </a:r>
            <a:r>
              <a:rPr lang="sr-Latn-CS" sz="2800" b="1" smtClean="0">
                <a:latin typeface="Arial" charset="0"/>
              </a:rPr>
              <a:t>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sr-Latn-CS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Arial" charset="0"/>
              </a:rPr>
              <a:t>K</a:t>
            </a:r>
            <a:r>
              <a:rPr lang="sr-Cyrl-CS" sz="2400" b="1" smtClean="0">
                <a:latin typeface="Arial" charset="0"/>
              </a:rPr>
              <a:t>оначна и тачна идентификација свих </a:t>
            </a:r>
            <a:r>
              <a:rPr lang="en-US" sz="2400" b="1" smtClean="0">
                <a:latin typeface="Arial" charset="0"/>
              </a:rPr>
              <a:t>Gr-</a:t>
            </a:r>
            <a:r>
              <a:rPr lang="sr-Cyrl-CS" sz="2400" b="1" smtClean="0">
                <a:latin typeface="Arial" charset="0"/>
              </a:rPr>
              <a:t> неспорогених </a:t>
            </a:r>
            <a:r>
              <a:rPr lang="sr-Latn-CS" sz="2400" b="1" smtClean="0">
                <a:latin typeface="Arial" charset="0"/>
              </a:rPr>
              <a:t>бактерија</a:t>
            </a:r>
            <a:r>
              <a:rPr lang="sr-Cyrl-CS" sz="2400" b="1" smtClean="0">
                <a:latin typeface="Arial" charset="0"/>
              </a:rPr>
              <a:t> се остварује пресејавањ</a:t>
            </a:r>
            <a:r>
              <a:rPr lang="en-US" sz="2400" b="1" smtClean="0">
                <a:latin typeface="Arial" charset="0"/>
              </a:rPr>
              <a:t>a </a:t>
            </a:r>
            <a:r>
              <a:rPr lang="sr-Cyrl-C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ендо агара на разне подлоге 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које служе за испитивање биохемијских активности бактерија као што је</a:t>
            </a:r>
            <a:r>
              <a:rPr lang="sr-Latn-CS" sz="2400" b="1" smtClean="0">
                <a:latin typeface="Arial" charset="0"/>
              </a:rPr>
              <a:t>:</a:t>
            </a:r>
            <a:r>
              <a:rPr lang="sr-Cyrl-CS" sz="2400" b="1" smtClean="0">
                <a:latin typeface="Arial" charset="0"/>
              </a:rPr>
              <a:t>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   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ферментовање шећера,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стварање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baseline="-25000" smtClean="0">
                <a:latin typeface="Arial" charset="0"/>
              </a:rPr>
              <a:t>2</a:t>
            </a:r>
            <a:r>
              <a:rPr lang="en-US" sz="2400" b="1" smtClean="0">
                <a:latin typeface="Arial" charset="0"/>
              </a:rPr>
              <a:t>S</a:t>
            </a:r>
            <a:r>
              <a:rPr lang="sr-Cyrl-CS" sz="2400" b="1" smtClean="0">
                <a:latin typeface="Arial" charset="0"/>
              </a:rPr>
              <a:t>,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разлагање урее</a:t>
            </a:r>
            <a:r>
              <a:rPr lang="en-U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  <a:p>
            <a:endParaRPr lang="en-US" sz="2400" b="1" smtClean="0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smtClean="0">
                <a:latin typeface="Times New Roman" pitchFamily="18" charset="0"/>
              </a:rPr>
              <a:t>	</a:t>
            </a:r>
            <a:r>
              <a:rPr lang="sr-Cyrl-CS" sz="2400" b="1" smtClean="0">
                <a:latin typeface="Arial" charset="0"/>
              </a:rPr>
              <a:t>После коначне идентификације изолованих колиформних бактерија врши се одређивање њиховог броја у 100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 воде помоћу стандардних табела по препоруци СЗО.</a:t>
            </a:r>
          </a:p>
          <a:p>
            <a:endParaRPr lang="sr-Latn-CS" sz="2400" b="1" smtClean="0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sr-Latn-CS" sz="2400" b="1" smtClean="0">
              <a:solidFill>
                <a:schemeClr val="fol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3846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1957388"/>
            <a:ext cx="81534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 i="1"/>
              <a:t>Бактерије</a:t>
            </a:r>
            <a:r>
              <a:rPr lang="en-US" sz="2400" b="1"/>
              <a:t> које се могу пренети водом и доводе до оштећења здравља су: </a:t>
            </a:r>
            <a:r>
              <a:rPr lang="en-US" sz="2400" b="1" i="1"/>
              <a:t>E. coli, Proteus, Streptococcus faecalis, Bacilus dysenteriae, Salmonella typhi, Salmonella paratyphi A </a:t>
            </a:r>
            <a:r>
              <a:rPr lang="sr-Latn-CS" sz="2400" b="1" i="1"/>
              <a:t>и </a:t>
            </a:r>
            <a:r>
              <a:rPr lang="en-US" sz="2400" b="1" i="1"/>
              <a:t>B, Shigellae, Vibrio colerae, Pasteurella tularenssis</a:t>
            </a:r>
            <a:r>
              <a:rPr lang="en-US" sz="2400" b="1"/>
              <a:t> </a:t>
            </a:r>
            <a:r>
              <a:rPr lang="sr-Latn-CS" sz="2400" b="1"/>
              <a:t>и др</a:t>
            </a:r>
            <a:r>
              <a:rPr lang="en-US" sz="2400" b="1"/>
              <a:t>.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 i="1"/>
              <a:t>Дужuна њиховoг oпстaнкa у води зa</a:t>
            </a:r>
            <a:r>
              <a:rPr lang="sr-Cyrl-CS" sz="2400" b="1" i="1"/>
              <a:t>ви</a:t>
            </a:r>
            <a:r>
              <a:rPr lang="en-US" sz="2400" b="1" i="1"/>
              <a:t>с</a:t>
            </a:r>
            <a:r>
              <a:rPr lang="sr-Cyrl-CS" sz="2400" b="1" i="1"/>
              <a:t>и</a:t>
            </a:r>
            <a:r>
              <a:rPr lang="en-US" sz="2400" b="1" i="1"/>
              <a:t> o</a:t>
            </a:r>
            <a:r>
              <a:rPr lang="sr-Cyrl-CS" sz="2400" b="1" i="1"/>
              <a:t>д</a:t>
            </a:r>
            <a:r>
              <a:rPr lang="en-US" sz="2400" b="1" i="1"/>
              <a:t>  б</a:t>
            </a:r>
            <a:r>
              <a:rPr lang="sr-Cyrl-CS" sz="2400" b="1" i="1"/>
              <a:t>и</a:t>
            </a:r>
            <a:r>
              <a:rPr lang="en-US" sz="2400" b="1" i="1"/>
              <a:t>oлoшке </a:t>
            </a:r>
            <a:r>
              <a:rPr lang="sr-Cyrl-CS" sz="2400" b="1" i="1"/>
              <a:t>к</a:t>
            </a:r>
            <a:r>
              <a:rPr lang="en-US" sz="2400" b="1" i="1"/>
              <a:t>oн</a:t>
            </a:r>
            <a:r>
              <a:rPr lang="sr-Cyrl-CS" sz="2400" b="1" i="1"/>
              <a:t>ку</a:t>
            </a:r>
            <a:r>
              <a:rPr lang="en-US" sz="2400" b="1" i="1"/>
              <a:t>рe</a:t>
            </a:r>
            <a:r>
              <a:rPr lang="sr-Cyrl-CS" sz="2400" b="1" i="1"/>
              <a:t>н</a:t>
            </a:r>
            <a:r>
              <a:rPr lang="en-US" sz="2400" b="1" i="1"/>
              <a:t>ц</a:t>
            </a:r>
            <a:r>
              <a:rPr lang="sr-Cyrl-CS" sz="2400" b="1" i="1"/>
              <a:t>и</a:t>
            </a:r>
            <a:r>
              <a:rPr lang="en-US" sz="2400" b="1" i="1"/>
              <a:t>јe, </a:t>
            </a:r>
            <a:r>
              <a:rPr lang="sr-Latn-CS" sz="2400" b="1" i="1"/>
              <a:t>с</a:t>
            </a:r>
            <a:r>
              <a:rPr lang="en-US" sz="2400" b="1" i="1"/>
              <a:t>унчeвe </a:t>
            </a:r>
            <a:r>
              <a:rPr lang="sr-Cyrl-CS" sz="2400" b="1" i="1"/>
              <a:t>св</a:t>
            </a:r>
            <a:r>
              <a:rPr lang="en-US" sz="2400" b="1" i="1"/>
              <a:t>eтлости, количине органских материја, ф</a:t>
            </a:r>
            <a:r>
              <a:rPr lang="sr-Cyrl-CS" sz="2400" b="1" i="1"/>
              <a:t>изичких</a:t>
            </a:r>
            <a:r>
              <a:rPr lang="en-US" sz="2400" b="1" i="1"/>
              <a:t>  (</a:t>
            </a:r>
            <a:r>
              <a:rPr lang="sr-Latn-CS" sz="2400" b="1" i="1"/>
              <a:t>нпр</a:t>
            </a:r>
            <a:r>
              <a:rPr lang="en-US" sz="2400" b="1" i="1"/>
              <a:t>. темпeра</a:t>
            </a:r>
            <a:r>
              <a:rPr lang="sr-Cyrl-CS" sz="2400" b="1" i="1"/>
              <a:t>тур</a:t>
            </a:r>
            <a:r>
              <a:rPr lang="en-US" sz="2400" b="1" i="1"/>
              <a:t>a) и хем</a:t>
            </a:r>
            <a:r>
              <a:rPr lang="sr-Cyrl-CS" sz="2400" b="1" i="1"/>
              <a:t>и</a:t>
            </a:r>
            <a:r>
              <a:rPr lang="en-US" sz="2400" b="1" i="1"/>
              <a:t>јск</a:t>
            </a:r>
            <a:r>
              <a:rPr lang="sr-Cyrl-CS" sz="2400" b="1" i="1"/>
              <a:t>и</a:t>
            </a:r>
            <a:r>
              <a:rPr lang="en-US" sz="2400" b="1" i="1"/>
              <a:t>х (</a:t>
            </a:r>
            <a:r>
              <a:rPr lang="sr-Cyrl-CS" sz="2400" b="1" i="1"/>
              <a:t>н</a:t>
            </a:r>
            <a:r>
              <a:rPr lang="en-US" sz="2400" b="1" i="1"/>
              <a:t>пр. pH) свој</a:t>
            </a:r>
            <a:r>
              <a:rPr lang="sr-Cyrl-CS" sz="2400" b="1" i="1"/>
              <a:t>с</a:t>
            </a:r>
            <a:r>
              <a:rPr lang="en-US" sz="2400" b="1" i="1"/>
              <a:t>та</a:t>
            </a:r>
            <a:r>
              <a:rPr lang="sr-Cyrl-CS" sz="2400" b="1" i="1"/>
              <a:t>в</a:t>
            </a:r>
            <a:r>
              <a:rPr lang="en-US" sz="2400" b="1" i="1"/>
              <a:t>a вoде.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2400"/>
          </a:p>
        </p:txBody>
      </p:sp>
    </p:spTree>
  </p:cSld>
  <p:clrMapOvr>
    <a:masterClrMapping/>
  </p:clrMapOvr>
  <p:transition advTm="2986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827088" y="333375"/>
            <a:ext cx="74676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b="1" i="1"/>
              <a:t>Вируси</a:t>
            </a:r>
            <a:r>
              <a:rPr lang="en-US" sz="2400" b="1"/>
              <a:t> који се могу пренети водом и доводе до оштећења здравља су: </a:t>
            </a:r>
          </a:p>
          <a:p>
            <a:pPr algn="just">
              <a:buFont typeface="Wingdings" pitchFamily="2" charset="2"/>
              <a:buNone/>
            </a:pPr>
            <a:endParaRPr lang="en-US" sz="2400" b="1"/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adeno (31 </a:t>
            </a:r>
            <a:r>
              <a:rPr lang="sr-Latn-CS" sz="2400" b="1"/>
              <a:t>серотип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eho (31 серотип)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coxsaci A (23 серотип</a:t>
            </a:r>
            <a:r>
              <a:rPr lang="sr-Latn-CS" sz="2400" b="1"/>
              <a:t>а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coxsaci B (6 серотип</a:t>
            </a:r>
            <a:r>
              <a:rPr lang="sr-Latn-CS" sz="2400" b="1"/>
              <a:t>ова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polio (3 серотип</a:t>
            </a:r>
            <a:r>
              <a:rPr lang="sr-Latn-CS" sz="2400" b="1"/>
              <a:t>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reo (3 серотип</a:t>
            </a:r>
            <a:r>
              <a:rPr lang="sr-Latn-CS" sz="2400" b="1"/>
              <a:t>а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hepato (2 серотип</a:t>
            </a:r>
            <a:r>
              <a:rPr lang="sr-Latn-CS" sz="2400" b="1"/>
              <a:t>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cytomegalo (1 серотип)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noro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11876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21813</TotalTime>
  <Words>3530</Words>
  <Application>Microsoft Office PowerPoint</Application>
  <PresentationFormat>On-screen Show (4:3)</PresentationFormat>
  <Paragraphs>738</Paragraphs>
  <Slides>74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6" baseType="lpstr">
      <vt:lpstr>Office Theme</vt:lpstr>
      <vt:lpstr>Document</vt:lpstr>
      <vt:lpstr> Броматологија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Порекло воде у природи</vt:lpstr>
      <vt:lpstr>Кружење воде у природи</vt:lpstr>
      <vt:lpstr>Квалитет воде</vt:lpstr>
      <vt:lpstr>КЛАСИФИКАЦИЈА ВОДА</vt:lpstr>
      <vt:lpstr>Slide 18</vt:lpstr>
      <vt:lpstr>Slide 19</vt:lpstr>
      <vt:lpstr>ПРИРОДНЕ ВОДЕ ЗАТВОРЕНИХ ИЗВОРИШТА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Минералне воде</vt:lpstr>
      <vt:lpstr>Slide 47</vt:lpstr>
      <vt:lpstr>Slide 48</vt:lpstr>
      <vt:lpstr>Slide 49</vt:lpstr>
      <vt:lpstr>Систематска провера здравствене исправности воде за пиће у Републици Србији</vt:lpstr>
      <vt:lpstr>Slide 51</vt:lpstr>
      <vt:lpstr>Slide 52</vt:lpstr>
      <vt:lpstr>У води за пиће могу се наћи:</vt:lpstr>
      <vt:lpstr>Slide 54</vt:lpstr>
      <vt:lpstr>Slide 55</vt:lpstr>
      <vt:lpstr>Slide 56</vt:lpstr>
      <vt:lpstr>Опасности у води за пиће</vt:lpstr>
      <vt:lpstr>Slide 58</vt:lpstr>
      <vt:lpstr>Slide 59</vt:lpstr>
      <vt:lpstr>Практични део Испитивање воде за пиће</vt:lpstr>
      <vt:lpstr>         Узорковање воде за пиће: </vt:lpstr>
      <vt:lpstr>Slide 62</vt:lpstr>
      <vt:lpstr>Slide 63</vt:lpstr>
      <vt:lpstr>Физички преглед воде за пиће</vt:lpstr>
      <vt:lpstr>Микробилошки преглед воде </vt:lpstr>
      <vt:lpstr>КВАНТИТАТИВНО ОДРЕЂИВАЊЕ БАКТЕРИЈА ИНДИКАТОРА ФЕКАЛНОГ ЗАГАЂЕЊА</vt:lpstr>
      <vt:lpstr>КВАНТИТАТИВНО ОДРЕЂИВАЊЕ НАЈВЕРОВАТНИЈЕГ БРОЈА КОЛИФОРМНИХ БАКТЕРИЈА У 100 мл ВОДЕ </vt:lpstr>
      <vt:lpstr>1. ПРЕТХОДНИ ОГЛЕД:</vt:lpstr>
      <vt:lpstr>Slide 69</vt:lpstr>
      <vt:lpstr>Slide 70</vt:lpstr>
      <vt:lpstr>Б) СУМЊИВ или НЕОДРЕЂЕН</vt:lpstr>
      <vt:lpstr>Ц) НЕГАТИВАН:</vt:lpstr>
      <vt:lpstr>Slide 73</vt:lpstr>
      <vt:lpstr>Slide 74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ХИГИЈЕНА И ЕКОЛОГИЈА</dc:title>
  <dc:creator>Windows User</dc:creator>
  <cp:lastModifiedBy>Corporate Edition</cp:lastModifiedBy>
  <cp:revision>98</cp:revision>
  <dcterms:created xsi:type="dcterms:W3CDTF">2011-10-17T13:21:20Z</dcterms:created>
  <dcterms:modified xsi:type="dcterms:W3CDTF">2020-09-28T20:35:03Z</dcterms:modified>
</cp:coreProperties>
</file>